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80"/>
  </p:notesMasterIdLst>
  <p:handoutMasterIdLst>
    <p:handoutMasterId r:id="rId81"/>
  </p:handoutMasterIdLst>
  <p:sldIdLst>
    <p:sldId id="2001" r:id="rId5"/>
    <p:sldId id="301" r:id="rId6"/>
    <p:sldId id="2003" r:id="rId7"/>
    <p:sldId id="2019" r:id="rId8"/>
    <p:sldId id="2040" r:id="rId9"/>
    <p:sldId id="2025" r:id="rId10"/>
    <p:sldId id="2211" r:id="rId11"/>
    <p:sldId id="2213" r:id="rId12"/>
    <p:sldId id="2212" r:id="rId13"/>
    <p:sldId id="2041" r:id="rId14"/>
    <p:sldId id="2021" r:id="rId15"/>
    <p:sldId id="2035" r:id="rId16"/>
    <p:sldId id="2020" r:id="rId17"/>
    <p:sldId id="2022" r:id="rId18"/>
    <p:sldId id="2023" r:id="rId19"/>
    <p:sldId id="2042" r:id="rId20"/>
    <p:sldId id="2210" r:id="rId21"/>
    <p:sldId id="2038" r:id="rId22"/>
    <p:sldId id="2039" r:id="rId23"/>
    <p:sldId id="2044" r:id="rId24"/>
    <p:sldId id="2045" r:id="rId25"/>
    <p:sldId id="2037" r:id="rId26"/>
    <p:sldId id="2046" r:id="rId27"/>
    <p:sldId id="2216" r:id="rId28"/>
    <p:sldId id="2217" r:id="rId29"/>
    <p:sldId id="2218" r:id="rId30"/>
    <p:sldId id="2215" r:id="rId31"/>
    <p:sldId id="2049" r:id="rId32"/>
    <p:sldId id="2214" r:id="rId33"/>
    <p:sldId id="2048" r:id="rId34"/>
    <p:sldId id="2232" r:id="rId35"/>
    <p:sldId id="2050" r:id="rId36"/>
    <p:sldId id="2027" r:id="rId37"/>
    <p:sldId id="2004" r:id="rId38"/>
    <p:sldId id="2071" r:id="rId39"/>
    <p:sldId id="2072" r:id="rId40"/>
    <p:sldId id="2073" r:id="rId41"/>
    <p:sldId id="2005" r:id="rId42"/>
    <p:sldId id="2223" r:id="rId43"/>
    <p:sldId id="2224" r:id="rId44"/>
    <p:sldId id="2225" r:id="rId45"/>
    <p:sldId id="2226" r:id="rId46"/>
    <p:sldId id="2227" r:id="rId47"/>
    <p:sldId id="2052" r:id="rId48"/>
    <p:sldId id="2051" r:id="rId49"/>
    <p:sldId id="2074" r:id="rId50"/>
    <p:sldId id="2077" r:id="rId51"/>
    <p:sldId id="2076" r:id="rId52"/>
    <p:sldId id="2053" r:id="rId53"/>
    <p:sldId id="2078" r:id="rId54"/>
    <p:sldId id="2079" r:id="rId55"/>
    <p:sldId id="2080" r:id="rId56"/>
    <p:sldId id="2081" r:id="rId57"/>
    <p:sldId id="2084" r:id="rId58"/>
    <p:sldId id="2082" r:id="rId59"/>
    <p:sldId id="2083" r:id="rId60"/>
    <p:sldId id="2006" r:id="rId61"/>
    <p:sldId id="2086" r:id="rId62"/>
    <p:sldId id="2087" r:id="rId63"/>
    <p:sldId id="2089" r:id="rId64"/>
    <p:sldId id="2088" r:id="rId65"/>
    <p:sldId id="2230" r:id="rId66"/>
    <p:sldId id="2007" r:id="rId67"/>
    <p:sldId id="2098" r:id="rId68"/>
    <p:sldId id="2093" r:id="rId69"/>
    <p:sldId id="2228" r:id="rId70"/>
    <p:sldId id="2229" r:id="rId71"/>
    <p:sldId id="2094" r:id="rId72"/>
    <p:sldId id="2090" r:id="rId73"/>
    <p:sldId id="2095" r:id="rId74"/>
    <p:sldId id="2096" r:id="rId75"/>
    <p:sldId id="2097" r:id="rId76"/>
    <p:sldId id="2091" r:id="rId77"/>
    <p:sldId id="2099" r:id="rId78"/>
    <p:sldId id="2100" r:id="rId7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6353836C-8F4B-4A21-AF6F-9DA7883D7634}">
          <p14:sldIdLst>
            <p14:sldId id="2001"/>
          </p14:sldIdLst>
        </p14:section>
        <p14:section name="1차시" id="{C8C4BB75-4A0C-4C42-BB28-6362FA7F18D1}">
          <p14:sldIdLst>
            <p14:sldId id="301"/>
            <p14:sldId id="2003"/>
            <p14:sldId id="2019"/>
            <p14:sldId id="2040"/>
            <p14:sldId id="2025"/>
            <p14:sldId id="2211"/>
            <p14:sldId id="2213"/>
            <p14:sldId id="2212"/>
            <p14:sldId id="2041"/>
            <p14:sldId id="2021"/>
            <p14:sldId id="2035"/>
            <p14:sldId id="2020"/>
            <p14:sldId id="2022"/>
            <p14:sldId id="2023"/>
            <p14:sldId id="2042"/>
            <p14:sldId id="2210"/>
            <p14:sldId id="2038"/>
            <p14:sldId id="2039"/>
            <p14:sldId id="2044"/>
            <p14:sldId id="2045"/>
            <p14:sldId id="2037"/>
            <p14:sldId id="2046"/>
            <p14:sldId id="2216"/>
            <p14:sldId id="2217"/>
            <p14:sldId id="2218"/>
            <p14:sldId id="2215"/>
            <p14:sldId id="2049"/>
            <p14:sldId id="2214"/>
            <p14:sldId id="2048"/>
            <p14:sldId id="2232"/>
            <p14:sldId id="2050"/>
            <p14:sldId id="2027"/>
          </p14:sldIdLst>
        </p14:section>
        <p14:section name="2차시" id="{104E5F5E-DDF1-4AEB-920C-6E55E48D3290}">
          <p14:sldIdLst>
            <p14:sldId id="2004"/>
            <p14:sldId id="2071"/>
            <p14:sldId id="2072"/>
            <p14:sldId id="2073"/>
            <p14:sldId id="2005"/>
            <p14:sldId id="2223"/>
            <p14:sldId id="2224"/>
            <p14:sldId id="2225"/>
            <p14:sldId id="2226"/>
            <p14:sldId id="2227"/>
            <p14:sldId id="2052"/>
            <p14:sldId id="2051"/>
            <p14:sldId id="2074"/>
            <p14:sldId id="2077"/>
            <p14:sldId id="2076"/>
            <p14:sldId id="2053"/>
            <p14:sldId id="2078"/>
            <p14:sldId id="2079"/>
            <p14:sldId id="2080"/>
            <p14:sldId id="2081"/>
            <p14:sldId id="2084"/>
            <p14:sldId id="2082"/>
            <p14:sldId id="2083"/>
          </p14:sldIdLst>
        </p14:section>
        <p14:section name="3차시" id="{3446B039-D222-4924-9C8D-D2C307EE9E0F}">
          <p14:sldIdLst>
            <p14:sldId id="2006"/>
            <p14:sldId id="2086"/>
            <p14:sldId id="2087"/>
            <p14:sldId id="2089"/>
            <p14:sldId id="2088"/>
            <p14:sldId id="2230"/>
            <p14:sldId id="2007"/>
            <p14:sldId id="2098"/>
            <p14:sldId id="2093"/>
            <p14:sldId id="2228"/>
            <p14:sldId id="2229"/>
            <p14:sldId id="2094"/>
            <p14:sldId id="2090"/>
            <p14:sldId id="2095"/>
            <p14:sldId id="2096"/>
            <p14:sldId id="2097"/>
            <p14:sldId id="2091"/>
            <p14:sldId id="2099"/>
            <p14:sldId id="21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A66"/>
    <a:srgbClr val="FFFDF5"/>
    <a:srgbClr val="F3FAF0"/>
    <a:srgbClr val="F9F9F9"/>
    <a:srgbClr val="EEF6EB"/>
    <a:srgbClr val="BEE8CA"/>
    <a:srgbClr val="00A5D1"/>
    <a:srgbClr val="6AC985"/>
    <a:srgbClr val="8BD5A0"/>
    <a:srgbClr val="8CB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7CA3CA-2304-4F8C-AE72-75DA1C200A54}">
  <a:tblStyle styleId="{387CA3CA-2304-4F8C-AE72-75DA1C200A5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D65D11-F074-4C7D-9CA5-3D9D90EB1B2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86245" autoAdjust="0"/>
  </p:normalViewPr>
  <p:slideViewPr>
    <p:cSldViewPr snapToGrid="0">
      <p:cViewPr varScale="1">
        <p:scale>
          <a:sx n="88" d="100"/>
          <a:sy n="88" d="100"/>
        </p:scale>
        <p:origin x="1520" y="480"/>
      </p:cViewPr>
      <p:guideLst/>
    </p:cSldViewPr>
  </p:slideViewPr>
  <p:outlineViewPr>
    <p:cViewPr>
      <p:scale>
        <a:sx n="33" d="100"/>
        <a:sy n="33" d="100"/>
      </p:scale>
      <p:origin x="0" y="-56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483020-5D2E-C066-AACE-A7A52DF3D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BA8C5-65AB-36E7-9257-B6AF0051D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80F16-64D8-42E8-82B2-0D21D1833BD7}" type="datetimeFigureOut">
              <a:rPr lang="ko-KR" altLang="en-US" smtClean="0"/>
              <a:t>2025. 8. 22.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414EC-2E2C-0915-7D40-7320EB5A26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AD650-8772-3976-D20C-22D5757DA1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C6C94-495C-4E83-A1F4-B6887A19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5683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SB 어그로 Light" panose="02020603020101020101" pitchFamily="18" charset="-127"/>
        <a:ea typeface="SB 어그로 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또래가 공감할 만한 주제로 이야기를 풀어 그 만큼 중요한 이야기 라는 내용으로 도입부 진입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https://youtu.be/XZR1D6p7bOg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315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29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970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30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041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31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449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6163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!"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37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465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이후 </a:t>
            </a:r>
            <a:r>
              <a:rPr kumimoji="1" lang="ko-KR" altLang="en-US" dirty="0" err="1"/>
              <a:t>활동지</a:t>
            </a:r>
            <a:r>
              <a:rPr kumimoji="1" lang="ko-KR" altLang="en-US" dirty="0"/>
              <a:t> 활동에서 </a:t>
            </a:r>
            <a:r>
              <a:rPr kumimoji="1" lang="ko-KR" altLang="en-US" dirty="0" err="1"/>
              <a:t>실습되는걸</a:t>
            </a:r>
            <a:r>
              <a:rPr kumimoji="1" lang="ko-KR" altLang="en-US" dirty="0"/>
              <a:t> 미리 보여주는 페이지인거죠</a:t>
            </a:r>
            <a:r>
              <a:rPr kumimoji="1" lang="en-US" altLang="ko-KR" dirty="0"/>
              <a:t>?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kumimoji="1" lang="en-US" altLang="ko-KR" baseline="0" dirty="0"/>
              <a:t>&gt; </a:t>
            </a:r>
            <a:r>
              <a:rPr kumimoji="1" lang="ko-KR" altLang="en-US" baseline="0" dirty="0"/>
              <a:t>네 코들 플랫폼에서 제공되는 형식으로 제작하여 모둠별 로 제작하게 </a:t>
            </a:r>
            <a:r>
              <a:rPr kumimoji="1" lang="ko-KR" altLang="en-US" baseline="0" dirty="0" err="1"/>
              <a:t>하면될거</a:t>
            </a:r>
            <a:r>
              <a:rPr kumimoji="1" lang="ko-KR" altLang="en-US" baseline="0" dirty="0"/>
              <a:t> 같아요</a:t>
            </a:r>
            <a:r>
              <a:rPr kumimoji="1" lang="en-US" altLang="ko-KR" baseline="0" dirty="0"/>
              <a:t>. 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kumimoji="1" lang="ko-KR" altLang="en-US" baseline="0" dirty="0"/>
              <a:t>이런 질문들을 염두에 두고 활동을 하는게 학습효과도 있을 듯 하여 넣었습니다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43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06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44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36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LLM</a:t>
            </a:r>
            <a:r>
              <a:rPr lang="ko-KR" altLang="en-US"/>
              <a:t>의 특성상 출력결과는 달라질 수 있고 선택한 모델에 따라 응답결과는달라집니다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46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873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LLM</a:t>
            </a:r>
            <a:r>
              <a:rPr lang="ko-KR" altLang="en-US"/>
              <a:t>의 특성상 출력결과는 달라질 수 있고 선택한 모델에 따라 응답결과는달라집니다</a:t>
            </a:r>
            <a:r>
              <a:rPr lang="en-US" altLang="ko-KR"/>
              <a:t>.</a:t>
            </a:r>
          </a:p>
          <a:p>
            <a:r>
              <a:rPr lang="en-US" altLang="ko-KR"/>
              <a:t>https://www.gptaiflow.tech/assets/files/2025-01-18-pdf-1-TechAI-Goolge-whitepaper_Prompt%20Engineering_v4-af36dcc7a49bb7269a58b1c9b89a8ae1.pdf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47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755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-&gt;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이 부분은 보드 또는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활동지로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이어수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구현되는거죠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?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- &gt;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넵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.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＂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!＂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53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985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또래가 공감할 만한 주제로 이야기를 풀어 그 만큼 중요한 이야기 라는 내용으로 도입부 진입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https://youtu.be/XZR1D6p7bOg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7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8535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!"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è"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교안 본문에서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팀별로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받은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~~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토론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’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이것도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들어가는거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맞나요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?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è"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네 위에 상단 제목을 학습내용 정리 에서 종합 공유 및 토론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모둠활동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으로 수정 하였습니다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54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3749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767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!"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60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2566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!"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61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1266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62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2362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63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8349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64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30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65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365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66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124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67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466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또래가 공감할 만한 주제로 이야기를 풀어 그 만큼 중요한 이야기 라는 내용으로 도입부 진입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https://youtu.be/-rnVlKlRu7Y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8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518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https://huggingface.co/docs/transformers/v4.46.2/ko/tasks/prompting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-&gt;</a:t>
            </a:r>
            <a:r>
              <a:rPr lang="ko-KR" altLang="en-US" dirty="0"/>
              <a:t> 앞 슬라이드의 좋은 프롬프트 예시처럼 서식 변경함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-&gt;</a:t>
            </a:r>
            <a:r>
              <a:rPr lang="ko-KR" altLang="en-US" dirty="0"/>
              <a:t>반영함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68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62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오른쪽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컷만화에</a:t>
            </a:r>
            <a:r>
              <a:rPr kumimoji="1" lang="ko-KR" altLang="en-US" dirty="0"/>
              <a:t> 너무 많은 오타들이 있어서 변경이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익식을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음식을</a:t>
            </a:r>
            <a:endParaRPr kumimoji="1" lang="en-US" altLang="ko-KR" dirty="0"/>
          </a:p>
          <a:p>
            <a:r>
              <a:rPr kumimoji="1" lang="ko-KR" altLang="en-US" dirty="0"/>
              <a:t>더 많이 먹어 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r>
              <a:rPr kumimoji="1" lang="ko-KR" altLang="en-US" dirty="0"/>
              <a:t> 수 삭제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 err="1"/>
              <a:t>우라가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바꿔어요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우리가 바꿔요</a:t>
            </a:r>
            <a:r>
              <a:rPr kumimoji="1"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출력결과를</a:t>
            </a:r>
            <a:r>
              <a:rPr lang="ko-KR" altLang="en-US" dirty="0"/>
              <a:t> 그대로 보여주려는 의도가 있긴 했습니다</a:t>
            </a:r>
            <a:r>
              <a:rPr lang="en-US" altLang="ko-KR" dirty="0"/>
              <a:t>. </a:t>
            </a:r>
            <a:r>
              <a:rPr lang="ko-KR" altLang="en-US" dirty="0"/>
              <a:t>그냥 텍스트가 빠진 </a:t>
            </a:r>
            <a:r>
              <a:rPr lang="ko-KR" altLang="en-US" dirty="0" err="1"/>
              <a:t>생성형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결과물로 대체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71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771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다음 시간에는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AI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와 함께 발견한 위기 상황을 분석하고 기록하게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ea typeface="Malgun Gothic"/>
                <a:cs typeface="Malgun Gothic"/>
                <a:sym typeface="Malgun Gothic"/>
              </a:rPr>
              <a:t>!"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+mn-ea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 err="1"/>
              <a:t>모둠별로</a:t>
            </a:r>
            <a:r>
              <a:rPr lang="ko-KR" altLang="en-US" dirty="0"/>
              <a:t> 선정한 학교에서 찾을 수 있는 </a:t>
            </a:r>
            <a:r>
              <a:rPr lang="en-US" altLang="ko-KR" dirty="0"/>
              <a:t>ESG </a:t>
            </a:r>
            <a:r>
              <a:rPr lang="ko-KR" altLang="en-US" dirty="0"/>
              <a:t>문제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72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84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36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또래가 공감할 만한 주제로 이야기를 풀어 그 만큼 중요한 이야기 라는 내용으로 도입부 진입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https://youtu.be/XZR1D6p7bOg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9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7335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https://youtu.be/5ITZtGhKlnQ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12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150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https://youtu.be/GdskDk6-1VI</a:t>
            </a:r>
          </a:p>
          <a:p>
            <a:endParaRPr lang="en-US" altLang="ko-KR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/>
              <a:t>출처 </a:t>
            </a:r>
            <a:r>
              <a:rPr lang="en-US" altLang="ko-KR"/>
              <a:t>https://www.actesg.kr/story/15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15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585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"I intend to build further on Unilever’s century-old commitment to responsible business. It is not about putting purpose ahead of profits, it is purpose that drives profits."</a:t>
            </a:r>
          </a:p>
          <a:p>
            <a:r>
              <a:rPr lang="en-US" altLang="ko-KR"/>
              <a:t>- </a:t>
            </a:r>
            <a:r>
              <a:rPr lang="en-US" altLang="ko-KR" b="1"/>
              <a:t>Alan Jope, CEO, Unilever</a:t>
            </a:r>
            <a:endParaRPr lang="en-US" altLang="ko-KR"/>
          </a:p>
          <a:p>
            <a:r>
              <a:rPr lang="en-US" altLang="ko-KR"/>
              <a:t>"</a:t>
            </a:r>
            <a:r>
              <a:rPr lang="ko-KR" altLang="en-US"/>
              <a:t>저는 유니레버의 </a:t>
            </a:r>
            <a:r>
              <a:rPr lang="en-US" altLang="ko-KR"/>
              <a:t>100</a:t>
            </a:r>
            <a:r>
              <a:rPr lang="ko-KR" altLang="en-US"/>
              <a:t>년에 걸친 책임 있는 경영에 대한 약속을 더욱 발전시킬 것입니다</a:t>
            </a:r>
            <a:r>
              <a:rPr lang="en-US" altLang="ko-KR"/>
              <a:t>. </a:t>
            </a:r>
            <a:r>
              <a:rPr lang="ko-KR" altLang="en-US"/>
              <a:t>이는 이윤보다 목적을 우선하는 것이 아니라</a:t>
            </a:r>
            <a:r>
              <a:rPr lang="en-US" altLang="ko-KR"/>
              <a:t>, </a:t>
            </a:r>
            <a:r>
              <a:rPr lang="ko-KR" altLang="en-US"/>
              <a:t>목적이 이윤을 이끈다는 것입니다</a:t>
            </a:r>
            <a:r>
              <a:rPr lang="en-US" altLang="ko-KR"/>
              <a:t>."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19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975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https://youtu.be/MzOfchIVg7Q</a:t>
            </a:r>
          </a:p>
          <a:p>
            <a:r>
              <a:rPr lang="en-US" altLang="ko-KR"/>
              <a:t>https://youtu.be/T6c_NdpbUvE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22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30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https://youtu.be/MzOfchIVg7Q</a:t>
            </a:r>
          </a:p>
          <a:p>
            <a:r>
              <a:rPr lang="en-US" altLang="ko-KR"/>
              <a:t>https://youtu.be/T6c_NdpbUvE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23</a:t>
            </a:fld>
            <a:endParaRPr lang="ko-KR" altLang="en-US" sz="120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898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표지(1)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사각형, 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860385-1CED-4A2A-DB98-AA854C427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4F4DE0-8F89-8ACD-20B3-F983CA3588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83" y="289854"/>
            <a:ext cx="2400914" cy="780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9B891D-48E0-5CB6-0C99-E41BBDF7B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570" b="-16829"/>
          <a:stretch/>
        </p:blipFill>
        <p:spPr>
          <a:xfrm>
            <a:off x="1148527" y="6102442"/>
            <a:ext cx="1770987" cy="3985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C1B15-E863-8FB7-818B-041CAA7D8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9" r="25497" b="-10096"/>
          <a:stretch/>
        </p:blipFill>
        <p:spPr>
          <a:xfrm>
            <a:off x="3081393" y="6101293"/>
            <a:ext cx="1363791" cy="375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54C5CF-2A40-E55B-3F65-6FF40559C3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63" y="6001948"/>
            <a:ext cx="1237596" cy="5388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64" y="6011270"/>
            <a:ext cx="1109696" cy="5201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ABAFD-E870-5F54-D4D3-8F03C1806187}"/>
              </a:ext>
            </a:extLst>
          </p:cNvPr>
          <p:cNvSpPr txBox="1"/>
          <p:nvPr userDrawn="1"/>
        </p:nvSpPr>
        <p:spPr>
          <a:xfrm rot="16200000">
            <a:off x="-1722518" y="2808203"/>
            <a:ext cx="410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748213" algn="l"/>
              </a:tabLst>
            </a:pPr>
            <a:r>
              <a:rPr lang="ko-KR" altLang="en-US" sz="1200">
                <a:solidFill>
                  <a:schemeClr val="bg1"/>
                </a:solidFill>
                <a:latin typeface="+mn-ea"/>
                <a:ea typeface="+mn-ea"/>
              </a:rPr>
              <a:t>현장에서 인정받은 뿌리가 단단한 디지털 교육</a:t>
            </a:r>
          </a:p>
        </p:txBody>
      </p:sp>
      <p:sp>
        <p:nvSpPr>
          <p:cNvPr id="29" name="모서리가 둥근 직사각형 3">
            <a:extLst>
              <a:ext uri="{FF2B5EF4-FFF2-40B4-BE49-F238E27FC236}">
                <a16:creationId xmlns:a16="http://schemas.microsoft.com/office/drawing/2014/main" id="{CDF166F1-74AE-7CC5-1C3C-476B0A2BBB43}"/>
              </a:ext>
            </a:extLst>
          </p:cNvPr>
          <p:cNvSpPr/>
          <p:nvPr userDrawn="1"/>
        </p:nvSpPr>
        <p:spPr>
          <a:xfrm>
            <a:off x="7532208" y="6013225"/>
            <a:ext cx="4338824" cy="527539"/>
          </a:xfrm>
          <a:prstGeom prst="roundRect">
            <a:avLst/>
          </a:prstGeom>
          <a:solidFill>
            <a:srgbClr val="F3FAF0"/>
          </a:solidFill>
          <a:ln w="127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D8200-5200-A1B2-F747-73DF4504C621}"/>
              </a:ext>
            </a:extLst>
          </p:cNvPr>
          <p:cNvSpPr txBox="1"/>
          <p:nvPr userDrawn="1"/>
        </p:nvSpPr>
        <p:spPr>
          <a:xfrm>
            <a:off x="7778817" y="6090798"/>
            <a:ext cx="408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>
                <a:latin typeface="+mn-ea"/>
                <a:ea typeface="+mn-ea"/>
              </a:rPr>
              <a:t>본 자료의 저작권은 ㈜</a:t>
            </a:r>
            <a:r>
              <a:rPr lang="ko-KR" altLang="en-US" sz="1050" err="1">
                <a:latin typeface="+mn-ea"/>
                <a:ea typeface="+mn-ea"/>
              </a:rPr>
              <a:t>네패스</a:t>
            </a:r>
            <a:r>
              <a:rPr lang="ko-KR" altLang="en-US" sz="1050">
                <a:latin typeface="+mn-ea"/>
                <a:ea typeface="+mn-ea"/>
              </a:rPr>
              <a:t> </a:t>
            </a:r>
            <a:r>
              <a:rPr lang="ko-KR" altLang="en-US" sz="1050" err="1">
                <a:latin typeface="+mn-ea"/>
                <a:ea typeface="+mn-ea"/>
              </a:rPr>
              <a:t>코코아팹과</a:t>
            </a:r>
            <a:r>
              <a:rPr lang="ko-KR" altLang="en-US" sz="1050">
                <a:latin typeface="+mn-ea"/>
                <a:ea typeface="+mn-ea"/>
              </a:rPr>
              <a:t> </a:t>
            </a:r>
            <a:r>
              <a:rPr lang="ko-KR" altLang="en-US" sz="1050" err="1">
                <a:latin typeface="+mn-ea"/>
                <a:ea typeface="+mn-ea"/>
              </a:rPr>
              <a:t>팀모노리스에게</a:t>
            </a:r>
            <a:r>
              <a:rPr lang="ko-KR" altLang="en-US" sz="1050">
                <a:latin typeface="+mn-ea"/>
                <a:ea typeface="+mn-ea"/>
              </a:rPr>
              <a:t> 있습니다</a:t>
            </a:r>
            <a:r>
              <a:rPr lang="en-US" altLang="ko-KR" sz="1050">
                <a:latin typeface="+mn-ea"/>
                <a:ea typeface="+mn-ea"/>
              </a:rPr>
              <a:t>.</a:t>
            </a:r>
          </a:p>
          <a:p>
            <a:r>
              <a:rPr lang="ko-KR" altLang="en-US" sz="1050">
                <a:latin typeface="+mn-ea"/>
                <a:ea typeface="+mn-ea"/>
              </a:rPr>
              <a:t>무단 </a:t>
            </a:r>
            <a:r>
              <a:rPr lang="ko-KR" altLang="en-US" sz="1050" err="1">
                <a:latin typeface="+mn-ea"/>
                <a:ea typeface="+mn-ea"/>
              </a:rPr>
              <a:t>수정ꞏ복제ꞏ배포</a:t>
            </a:r>
            <a:r>
              <a:rPr lang="ko-KR" altLang="en-US" sz="1050">
                <a:latin typeface="+mn-ea"/>
                <a:ea typeface="+mn-ea"/>
              </a:rPr>
              <a:t> 및 상업적 이용은 금지합니다</a:t>
            </a:r>
            <a:r>
              <a:rPr lang="en-US" altLang="ko-KR" sz="1050">
                <a:latin typeface="+mn-ea"/>
                <a:ea typeface="+mn-ea"/>
              </a:rPr>
              <a:t>. </a:t>
            </a:r>
            <a:endParaRPr lang="ko-KR" altLang="en-US" sz="1050"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7AA8EE-C242-9338-1D01-76C91B40E235}"/>
              </a:ext>
            </a:extLst>
          </p:cNvPr>
          <p:cNvGrpSpPr/>
          <p:nvPr userDrawn="1"/>
        </p:nvGrpSpPr>
        <p:grpSpPr>
          <a:xfrm>
            <a:off x="1197565" y="1079058"/>
            <a:ext cx="6495238" cy="3019927"/>
            <a:chOff x="1581206" y="1268916"/>
            <a:chExt cx="6495238" cy="30199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58BCCD-BB72-72E3-74C4-A4FBAD7865BD}"/>
                </a:ext>
              </a:extLst>
            </p:cNvPr>
            <p:cNvSpPr txBox="1"/>
            <p:nvPr userDrawn="1"/>
          </p:nvSpPr>
          <p:spPr>
            <a:xfrm>
              <a:off x="1581206" y="1268916"/>
              <a:ext cx="6495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4748213" algn="l"/>
                </a:tabLst>
              </a:pPr>
              <a:r>
                <a:rPr lang="ko-KR" altLang="en-US" sz="3200">
                  <a:solidFill>
                    <a:schemeClr val="accent2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상상</a:t>
              </a:r>
              <a:r>
                <a:rPr lang="ko-KR" altLang="en-US" sz="2800">
                  <a:solidFill>
                    <a:schemeClr val="tx1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에 </a:t>
              </a:r>
              <a:r>
                <a:rPr lang="ko-KR" altLang="en-US" sz="3200">
                  <a:solidFill>
                    <a:schemeClr val="accent2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날개</a:t>
              </a:r>
              <a:r>
                <a:rPr lang="ko-KR" altLang="en-US" sz="2800">
                  <a:solidFill>
                    <a:schemeClr val="tx1"/>
                  </a:solidFill>
                  <a:latin typeface="KoPub바탕체_Pro Bold" panose="00000800000000000000" pitchFamily="50" charset="-127"/>
                  <a:ea typeface="KoPub바탕체_Pro Bold" panose="00000800000000000000" pitchFamily="50" charset="-127"/>
                </a:rPr>
                <a:t>를 달다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59C91376-D1D1-BAD2-A68E-1EB875164F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6950" y="1959227"/>
              <a:ext cx="5140301" cy="21693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9EF5A4-6B20-859A-F22F-AE0670C51CC2}"/>
                </a:ext>
              </a:extLst>
            </p:cNvPr>
            <p:cNvSpPr txBox="1"/>
            <p:nvPr userDrawn="1"/>
          </p:nvSpPr>
          <p:spPr>
            <a:xfrm>
              <a:off x="5847820" y="3642512"/>
              <a:ext cx="929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4748213" algn="l"/>
                </a:tabLst>
              </a:pPr>
              <a:r>
                <a:rPr lang="en-US" altLang="ko-KR" sz="360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2.0</a:t>
              </a:r>
              <a:endParaRPr lang="ko-KR" altLang="en-US" sz="360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18" name="그림 17" descr="만화 영화, 클립아트, 스마일리, 이모티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42E052-2FA8-0951-FDC6-7490FE76798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flipH="1">
            <a:off x="7419109" y="3146218"/>
            <a:ext cx="3074938" cy="2905794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18A95050-D350-9DE1-AE2D-2551569621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39128" y="3866790"/>
            <a:ext cx="929431" cy="788252"/>
          </a:xfrm>
          <a:prstGeom prst="rect">
            <a:avLst/>
          </a:prstGeom>
        </p:spPr>
      </p:pic>
      <p:sp>
        <p:nvSpPr>
          <p:cNvPr id="24" name="Google Shape;24;p2"/>
          <p:cNvSpPr/>
          <p:nvPr/>
        </p:nvSpPr>
        <p:spPr>
          <a:xfrm>
            <a:off x="1148527" y="4455952"/>
            <a:ext cx="5715000" cy="978063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 cap="flat" cmpd="sng">
            <a:solidFill>
              <a:srgbClr val="6AC98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18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">
            <a:extLst>
              <a:ext uri="{FF2B5EF4-FFF2-40B4-BE49-F238E27FC236}">
                <a16:creationId xmlns:a16="http://schemas.microsoft.com/office/drawing/2014/main" id="{B398CC9D-A554-3FC0-E5E0-87F06C3B94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7BD68A-27E3-06A5-1433-5EBFE6FD427C}"/>
              </a:ext>
            </a:extLst>
          </p:cNvPr>
          <p:cNvSpPr/>
          <p:nvPr userDrawn="1"/>
        </p:nvSpPr>
        <p:spPr>
          <a:xfrm>
            <a:off x="464658" y="279400"/>
            <a:ext cx="11262683" cy="6299200"/>
          </a:xfrm>
          <a:prstGeom prst="roundRect">
            <a:avLst>
              <a:gd name="adj" fmla="val 1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2774E349-9B67-55E3-A8F8-A0EA26609ECC}"/>
              </a:ext>
            </a:extLst>
          </p:cNvPr>
          <p:cNvSpPr/>
          <p:nvPr userDrawn="1"/>
        </p:nvSpPr>
        <p:spPr>
          <a:xfrm>
            <a:off x="1311214" y="2122585"/>
            <a:ext cx="9429751" cy="1989982"/>
          </a:xfrm>
          <a:prstGeom prst="roundRect">
            <a:avLst>
              <a:gd name="adj" fmla="val 167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7">
            <a:extLst>
              <a:ext uri="{FF2B5EF4-FFF2-40B4-BE49-F238E27FC236}">
                <a16:creationId xmlns:a16="http://schemas.microsoft.com/office/drawing/2014/main" id="{2229055D-3C4A-4A4C-E3BA-8A7DC792C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9860" y="2510205"/>
            <a:ext cx="8538857" cy="714042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3600" b="0" kern="1200" spc="-5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228600" lvl="0" indent="-228600" latinLnBrk="0">
              <a:lnSpc>
                <a:spcPct val="100000"/>
              </a:lnSpc>
              <a:spcBef>
                <a:spcPts val="0"/>
              </a:spcBef>
            </a:pPr>
            <a:r>
              <a:rPr lang="ko-KR" altLang="en-US" dirty="0" err="1"/>
              <a:t>텍스트를입력하십시오</a:t>
            </a:r>
            <a:endParaRPr lang="ko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97D33983-9546-74F6-F269-5B27EEDD8C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860" y="3406452"/>
            <a:ext cx="7009568" cy="423338"/>
          </a:xfrm>
        </p:spPr>
        <p:txBody>
          <a:bodyPr anchor="ctr">
            <a:noAutofit/>
          </a:bodyPr>
          <a:lstStyle>
            <a:lvl1pPr marL="0" indent="0">
              <a:buNone/>
              <a:defRPr lang="ko-KR" altLang="en-US" sz="2600" b="0" kern="1200" spc="-50" baseline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228600" lvl="0" indent="-228600" latinLnBrk="0">
              <a:lnSpc>
                <a:spcPct val="100000"/>
              </a:lnSpc>
              <a:spcBef>
                <a:spcPts val="0"/>
              </a:spcBef>
            </a:pPr>
            <a:r>
              <a:rPr lang="ko-KR" altLang="en-US" dirty="0" err="1"/>
              <a:t>텍스트를입력하십시오</a:t>
            </a:r>
            <a:endParaRPr lang="ko-KR" altLang="en-US" dirty="0"/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EFBDEDB8-E21D-B275-B0BC-50D58336FD52}"/>
              </a:ext>
            </a:extLst>
          </p:cNvPr>
          <p:cNvSpPr/>
          <p:nvPr userDrawn="1"/>
        </p:nvSpPr>
        <p:spPr>
          <a:xfrm>
            <a:off x="1295399" y="1770833"/>
            <a:ext cx="1990584" cy="445921"/>
          </a:xfrm>
          <a:prstGeom prst="roundRect">
            <a:avLst>
              <a:gd name="adj" fmla="val 50000"/>
            </a:avLst>
          </a:prstGeom>
          <a:solidFill>
            <a:srgbClr val="6AC9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A06D31-80BF-D409-608E-C93C60D6B170}"/>
              </a:ext>
            </a:extLst>
          </p:cNvPr>
          <p:cNvSpPr/>
          <p:nvPr userDrawn="1"/>
        </p:nvSpPr>
        <p:spPr>
          <a:xfrm>
            <a:off x="2789435" y="1440553"/>
            <a:ext cx="977900" cy="977900"/>
          </a:xfrm>
          <a:prstGeom prst="ellipse">
            <a:avLst/>
          </a:prstGeom>
          <a:pattFill prst="dkUpDiag">
            <a:fgClr>
              <a:srgbClr val="BEE8C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sp>
        <p:nvSpPr>
          <p:cNvPr id="12" name="텍스트 개체 틀 13">
            <a:extLst>
              <a:ext uri="{FF2B5EF4-FFF2-40B4-BE49-F238E27FC236}">
                <a16:creationId xmlns:a16="http://schemas.microsoft.com/office/drawing/2014/main" id="{D5A7588B-13B4-4BFC-3445-8E5BF116D2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4823" y="1747560"/>
            <a:ext cx="1114425" cy="541687"/>
          </a:xfr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1" lang="ko-KR" altLang="en-US" sz="4400" b="0" spc="-150" dirty="0">
                <a:ln w="15875">
                  <a:solidFill>
                    <a:srgbClr val="44BA66"/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ctr" defTabSz="457200">
              <a:lnSpc>
                <a:spcPct val="80000"/>
              </a:lnSpc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8183D-9BA0-163C-7D3C-333AAED05648}"/>
              </a:ext>
            </a:extLst>
          </p:cNvPr>
          <p:cNvSpPr txBox="1"/>
          <p:nvPr userDrawn="1"/>
        </p:nvSpPr>
        <p:spPr>
          <a:xfrm>
            <a:off x="1295399" y="1794711"/>
            <a:ext cx="164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B 어그로 Light" panose="02020603020101020101" pitchFamily="18" charset="-127"/>
                <a:ea typeface="SB 어그로 Light" panose="02020603020101020101" pitchFamily="18" charset="-127"/>
                <a:cs typeface="+mn-cs"/>
              </a:rPr>
              <a:t>Chapter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어그로 Light" panose="02020603020101020101" pitchFamily="18" charset="-127"/>
              <a:ea typeface="SB 어그로 Light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886F0-9599-6BED-0CA5-54C1ABA923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884" y="589307"/>
            <a:ext cx="2812468" cy="4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;p2">
            <a:extLst>
              <a:ext uri="{FF2B5EF4-FFF2-40B4-BE49-F238E27FC236}">
                <a16:creationId xmlns:a16="http://schemas.microsoft.com/office/drawing/2014/main" id="{13114645-4112-5899-AEC6-7DDB8D6EAE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56CF043-4C20-8BEE-E3F9-D5396A615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7386" y="833644"/>
            <a:ext cx="4688407" cy="3976248"/>
          </a:xfrm>
          <a:prstGeom prst="rect">
            <a:avLst/>
          </a:prstGeom>
        </p:spPr>
      </p:pic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13923FFC-B81E-1BA3-B4CB-0CA3F929F04A}"/>
              </a:ext>
            </a:extLst>
          </p:cNvPr>
          <p:cNvSpPr/>
          <p:nvPr userDrawn="1"/>
        </p:nvSpPr>
        <p:spPr>
          <a:xfrm>
            <a:off x="1311214" y="2655245"/>
            <a:ext cx="9569573" cy="1472871"/>
          </a:xfrm>
          <a:prstGeom prst="roundRect">
            <a:avLst>
              <a:gd name="adj" fmla="val 167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761DC80-CAA4-74B8-E59F-4E8960505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2821768"/>
            <a:ext cx="9290050" cy="1139825"/>
          </a:xfrm>
        </p:spPr>
        <p:txBody>
          <a:bodyPr anchor="ctr"/>
          <a:lstStyle>
            <a:lvl1pPr marL="5080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533400" indent="0" algn="ctr">
              <a:buNone/>
              <a:defRPr sz="3600">
                <a:latin typeface="+mj-ea"/>
                <a:ea typeface="+mj-ea"/>
              </a:defRPr>
            </a:lvl2pPr>
            <a:lvl3pPr marL="1016000" indent="0" algn="ctr">
              <a:buNone/>
              <a:defRPr sz="3600">
                <a:latin typeface="+mj-ea"/>
                <a:ea typeface="+mj-ea"/>
              </a:defRPr>
            </a:lvl3pPr>
            <a:lvl4pPr marL="1485900" indent="0" algn="ctr">
              <a:buNone/>
              <a:defRPr sz="3600">
                <a:latin typeface="+mj-ea"/>
                <a:ea typeface="+mj-ea"/>
              </a:defRPr>
            </a:lvl4pPr>
            <a:lvl5pPr marL="1943100" indent="0" algn="ctr">
              <a:buNone/>
              <a:defRPr sz="36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소제목을 작성해주세요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65E0F-DF16-58F1-C8E2-48E15BC796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03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824" userDrawn="1">
          <p15:clr>
            <a:srgbClr val="FBAE40"/>
          </p15:clr>
        </p15:guide>
        <p15:guide id="4" pos="68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목차 슬라이드">
    <p:bg>
      <p:bgPr>
        <a:solidFill>
          <a:srgbClr val="8CB44C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;p2">
            <a:extLst>
              <a:ext uri="{FF2B5EF4-FFF2-40B4-BE49-F238E27FC236}">
                <a16:creationId xmlns:a16="http://schemas.microsoft.com/office/drawing/2014/main" id="{9C7BC68F-4B76-2563-BBA2-A8E3842DD2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282CC5-DC00-3591-C95F-9D2567CF8422}"/>
              </a:ext>
            </a:extLst>
          </p:cNvPr>
          <p:cNvSpPr/>
          <p:nvPr userDrawn="1"/>
        </p:nvSpPr>
        <p:spPr>
          <a:xfrm>
            <a:off x="464658" y="279400"/>
            <a:ext cx="11262683" cy="6299200"/>
          </a:xfrm>
          <a:prstGeom prst="roundRect">
            <a:avLst>
              <a:gd name="adj" fmla="val 1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Google Shape;53;p6"/>
          <p:cNvCxnSpPr>
            <a:cxnSpLocks/>
          </p:cNvCxnSpPr>
          <p:nvPr/>
        </p:nvCxnSpPr>
        <p:spPr>
          <a:xfrm>
            <a:off x="464658" y="1214401"/>
            <a:ext cx="11262683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6"/>
          <p:cNvSpPr/>
          <p:nvPr/>
        </p:nvSpPr>
        <p:spPr>
          <a:xfrm>
            <a:off x="724846" y="629601"/>
            <a:ext cx="332667" cy="332668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55" name="Google Shape;55;p6"/>
          <p:cNvGrpSpPr/>
          <p:nvPr/>
        </p:nvGrpSpPr>
        <p:grpSpPr>
          <a:xfrm>
            <a:off x="1275674" y="593024"/>
            <a:ext cx="341812" cy="369245"/>
            <a:chOff x="1204200" y="796681"/>
            <a:chExt cx="406886" cy="439541"/>
          </a:xfrm>
        </p:grpSpPr>
        <p:sp>
          <p:nvSpPr>
            <p:cNvPr id="56" name="Google Shape;56;p6"/>
            <p:cNvSpPr/>
            <p:nvPr/>
          </p:nvSpPr>
          <p:spPr>
            <a:xfrm>
              <a:off x="1215086" y="840222"/>
              <a:ext cx="396000" cy="3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204200" y="796681"/>
              <a:ext cx="396000" cy="39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1825047" y="593024"/>
            <a:ext cx="341812" cy="369245"/>
            <a:chOff x="1204200" y="796681"/>
            <a:chExt cx="406886" cy="439541"/>
          </a:xfrm>
        </p:grpSpPr>
        <p:sp>
          <p:nvSpPr>
            <p:cNvPr id="59" name="Google Shape;59;p6"/>
            <p:cNvSpPr/>
            <p:nvPr/>
          </p:nvSpPr>
          <p:spPr>
            <a:xfrm>
              <a:off x="1215086" y="840222"/>
              <a:ext cx="396000" cy="3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04200" y="796681"/>
              <a:ext cx="396000" cy="3960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61" name="Google Shape;61;p6"/>
          <p:cNvSpPr/>
          <p:nvPr/>
        </p:nvSpPr>
        <p:spPr>
          <a:xfrm>
            <a:off x="715701" y="593024"/>
            <a:ext cx="332667" cy="332668"/>
          </a:xfrm>
          <a:prstGeom prst="ellipse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62" name="Google Shape;62;p6"/>
          <p:cNvSpPr txBox="1"/>
          <p:nvPr/>
        </p:nvSpPr>
        <p:spPr>
          <a:xfrm>
            <a:off x="2383565" y="565115"/>
            <a:ext cx="2527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/>
                <a:sym typeface="Arial"/>
              </a:rPr>
              <a:t>목차</a:t>
            </a:r>
            <a:endParaRPr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557DA-B938-926C-C70D-F761DCD6B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884" y="589307"/>
            <a:ext cx="2812468" cy="46567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내용 슬라이드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829144" y="6503987"/>
            <a:ext cx="2467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1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233B74-ECE6-31AB-E317-3FDCC3C5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" y="204216"/>
            <a:ext cx="10515600" cy="600073"/>
          </a:xfrm>
        </p:spPr>
        <p:txBody>
          <a:bodyPr>
            <a:normAutofit/>
          </a:bodyPr>
          <a:lstStyle>
            <a:lvl1pPr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BB4BD-87C3-CA08-8E71-A7A843877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내용 슬라이드(2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829144" y="6503987"/>
            <a:ext cx="2467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/>
              <a:t>1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233B74-ECE6-31AB-E317-3FDCC3C5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" y="204216"/>
            <a:ext cx="10515600" cy="600073"/>
          </a:xfrm>
        </p:spPr>
        <p:txBody>
          <a:bodyPr>
            <a:normAutofit/>
          </a:bodyPr>
          <a:lstStyle>
            <a:lvl1pPr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BB4BD-87C3-CA08-8E71-A7A8438778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3653" y="143207"/>
            <a:ext cx="1291570" cy="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1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userDrawn="1">
  <p:cSld name="표지(2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">
            <a:extLst>
              <a:ext uri="{FF2B5EF4-FFF2-40B4-BE49-F238E27FC236}">
                <a16:creationId xmlns:a16="http://schemas.microsoft.com/office/drawing/2014/main" id="{5168C08E-E296-46CD-33A0-B0B16B721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C9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A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DC30FF8-E550-B3AC-5376-0A95B3D5F3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814"/>
          <a:stretch/>
        </p:blipFill>
        <p:spPr>
          <a:xfrm>
            <a:off x="4608553" y="1821292"/>
            <a:ext cx="3057897" cy="2165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AD247B-63BE-941D-1F86-379229E93D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85496" y="3961358"/>
            <a:ext cx="4073768" cy="48999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1" name="Google Shape;9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SB 어그로 Light" panose="02020603020101020101" pitchFamily="18" charset="-127"/>
                <a:ea typeface="SB 어그로 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B 어그로 Light" panose="02020603020101020101" pitchFamily="18" charset="-127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60" r:id="rId3"/>
    <p:sldLayoutId id="2147483652" r:id="rId4"/>
    <p:sldLayoutId id="2147483654" r:id="rId5"/>
    <p:sldLayoutId id="214748367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B 어그로 Light" panose="02020603020101020101" pitchFamily="18" charset="-127"/>
          <a:ea typeface="SB 어그로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B 어그로 Light" panose="02020603020101020101" pitchFamily="18" charset="-127"/>
          <a:ea typeface="SB 어그로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5ITZtGhKlnQ" TargetMode="Externa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GdskDk6-1VI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ptaiflow.tech/assets/files/2025-01-18-pdf-1-TechAI-Goolge-whitepaper_Prompt%20Engineering_v4-af36dcc7a49bb7269a58b1c9b89a8ae1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XZR1D6p7bOg" TargetMode="Externa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aZ2TCcSGG8" TargetMode="Externa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17">
            <a:extLst>
              <a:ext uri="{FF2B5EF4-FFF2-40B4-BE49-F238E27FC236}">
                <a16:creationId xmlns:a16="http://schemas.microsoft.com/office/drawing/2014/main" id="{D6A72A5D-4D61-942A-3506-6B8498401D6D}"/>
              </a:ext>
            </a:extLst>
          </p:cNvPr>
          <p:cNvSpPr txBox="1"/>
          <p:nvPr/>
        </p:nvSpPr>
        <p:spPr>
          <a:xfrm>
            <a:off x="947788" y="1715367"/>
            <a:ext cx="725133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73E5"/>
              </a:buClr>
              <a:buSzPts val="2400"/>
              <a:buFont typeface="Arial"/>
              <a:buNone/>
            </a:pPr>
            <a:r>
              <a:rPr lang="ko-KR" altLang="en-US" sz="2400" err="1">
                <a:solidFill>
                  <a:srgbClr val="6AC985"/>
                </a:solidFill>
                <a:latin typeface="+mj-ea"/>
                <a:ea typeface="+mj-ea"/>
                <a:sym typeface="Arial"/>
              </a:rPr>
              <a:t>디지털새싹</a:t>
            </a:r>
            <a:r>
              <a:rPr lang="ko-KR" sz="2400">
                <a:solidFill>
                  <a:srgbClr val="6AC985"/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sz="2400" err="1">
                <a:solidFill>
                  <a:srgbClr val="6AC985"/>
                </a:solidFill>
                <a:latin typeface="+mj-ea"/>
                <a:ea typeface="+mj-ea"/>
                <a:sym typeface="Arial"/>
              </a:rPr>
              <a:t>I</a:t>
            </a:r>
            <a:r>
              <a:rPr lang="ko-KR" sz="2400">
                <a:solidFill>
                  <a:srgbClr val="6AC985"/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altLang="en-US" sz="2400">
                <a:solidFill>
                  <a:srgbClr val="6AC985"/>
                </a:solidFill>
                <a:latin typeface="+mj-ea"/>
                <a:ea typeface="+mj-ea"/>
              </a:rPr>
              <a:t>기본과정</a:t>
            </a:r>
            <a:r>
              <a:rPr lang="en-US" altLang="ko-KR" sz="2400">
                <a:solidFill>
                  <a:srgbClr val="6AC985"/>
                </a:solidFill>
                <a:latin typeface="+mj-ea"/>
                <a:ea typeface="+mj-ea"/>
              </a:rPr>
              <a:t> - </a:t>
            </a:r>
            <a:r>
              <a:rPr lang="ko-KR" altLang="en-US" sz="2400">
                <a:solidFill>
                  <a:srgbClr val="6AC985"/>
                </a:solidFill>
                <a:latin typeface="+mj-ea"/>
                <a:ea typeface="+mj-ea"/>
              </a:rPr>
              <a:t>인공지능 소양</a:t>
            </a:r>
            <a:endParaRPr>
              <a:solidFill>
                <a:srgbClr val="6AC985"/>
              </a:solidFill>
              <a:latin typeface="+mj-ea"/>
              <a:ea typeface="+mj-ea"/>
            </a:endParaRPr>
          </a:p>
        </p:txBody>
      </p:sp>
      <p:graphicFrame>
        <p:nvGraphicFramePr>
          <p:cNvPr id="3" name="Google Shape;122;p17">
            <a:extLst>
              <a:ext uri="{FF2B5EF4-FFF2-40B4-BE49-F238E27FC236}">
                <a16:creationId xmlns:a16="http://schemas.microsoft.com/office/drawing/2014/main" id="{60B07208-88B2-884C-9057-BE202AC40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49624"/>
              </p:ext>
            </p:extLst>
          </p:nvPr>
        </p:nvGraphicFramePr>
        <p:xfrm>
          <a:off x="1046114" y="2649606"/>
          <a:ext cx="9960450" cy="3043100"/>
        </p:xfrm>
        <a:graphic>
          <a:graphicData uri="http://schemas.openxmlformats.org/drawingml/2006/table">
            <a:tbl>
              <a:tblPr firstRow="1" bandRow="1">
                <a:noFill/>
                <a:tableStyleId>{387CA3CA-2304-4F8C-AE72-75DA1C200A54}</a:tableStyleId>
              </a:tblPr>
              <a:tblGrid>
                <a:gridCol w="263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0" u="none" strike="noStrike" cap="none">
                          <a:solidFill>
                            <a:schemeClr val="lt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미션</a:t>
                      </a:r>
                      <a:endParaRPr b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985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altLang="ko-KR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ESG</a:t>
                      </a:r>
                      <a:r>
                        <a:rPr lang="ko-KR" altLang="en-US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 챌린지 </a:t>
                      </a:r>
                      <a:r>
                        <a:rPr lang="en-US" altLang="ko-KR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:</a:t>
                      </a:r>
                      <a:br>
                        <a:rPr lang="en-US" altLang="ko-KR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</a:br>
                      <a:r>
                        <a:rPr lang="ko-KR" altLang="en-US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생성형 </a:t>
                      </a:r>
                      <a:r>
                        <a:rPr lang="en-US" altLang="ko-KR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AI</a:t>
                      </a:r>
                      <a:r>
                        <a:rPr lang="ko-KR" altLang="en-US" sz="3600" b="0" i="0" u="none" strike="noStrike" cap="none">
                          <a:solidFill>
                            <a:srgbClr val="000000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로 그리는 미래 세상</a:t>
                      </a:r>
                      <a:endParaRPr lang="ko-KR" altLang="en-US" sz="1200" b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0" u="none" strike="noStrike" cap="none">
                          <a:solidFill>
                            <a:schemeClr val="lt1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목표</a:t>
                      </a:r>
                      <a:endParaRPr b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985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0" lvl="0" indent="-177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짧은 코드를 활용해 </a:t>
                      </a:r>
                      <a:r>
                        <a:rPr lang="en-US" altLang="ko-KR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ChatGPT API</a:t>
                      </a: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를 호출하고</a:t>
                      </a:r>
                      <a:r>
                        <a:rPr lang="en-US" altLang="ko-KR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 프롬프트 엔지니어링을 활용하여 실생활 속 </a:t>
                      </a:r>
                      <a:r>
                        <a:rPr lang="en-US" altLang="ko-KR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ESG </a:t>
                      </a: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문제를 탐색하고 창의적인 해결책 제안해보기</a:t>
                      </a:r>
                      <a:endParaRPr lang="en-US" altLang="ko-KR" sz="1600" b="0" u="none" strike="noStrike" cap="none">
                        <a:latin typeface="SB 어그로 Medium" panose="02020603020101020101" pitchFamily="18" charset="-127"/>
                        <a:ea typeface="SB 어그로 Medium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55600" marR="0" lvl="0" indent="-177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간단한 파이썬 라이브러리를 활용하여 </a:t>
                      </a:r>
                      <a:r>
                        <a:rPr lang="en-US" altLang="ko-KR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3-4</a:t>
                      </a: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줄의 코드로 데이터를 분석 후 시각화하고</a:t>
                      </a:r>
                      <a:r>
                        <a:rPr lang="en-US" altLang="ko-KR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, ChatGPT API</a:t>
                      </a:r>
                      <a:r>
                        <a:rPr lang="ko-KR" altLang="en-US" sz="1600" b="0" u="none" strike="noStrike" cap="none"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  <a:cs typeface="Arial"/>
                          <a:sym typeface="Arial"/>
                        </a:rPr>
                        <a:t>를 활용해 프롬프트를 개발하는 능력 기르기</a:t>
                      </a: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프레임워크 개요</a:t>
            </a:r>
          </a:p>
        </p:txBody>
      </p:sp>
      <p:sp>
        <p:nvSpPr>
          <p:cNvPr id="7" name="AutoShape 4" descr="data:image/png;base64,iVBORw0KGgoAAAANSUhEUgAAAlgAAAF0CAYAAAD/4EcMAAAAAXNSR0IArs4c6QAAIABJREFUeF7t3XlgFOX5B/DvMxsCeFer9YAgSoKtVaxQks1ukCQc1qsqSbS21Z4erQTRaj0IRgK2VmslQav1V1uPWk3waBWrSAiS3WywWEUrQoIKi7aW1vvgys7zc5KNIqJJyOzuHN/9i5Kd933ez/NKvp2dnRHwRQEKUIACFKAABShgq4DYOhoHowAFKEABClCAAhQAAxY3AQ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MAA5bNoByOAhSgAAUoQAEKMGBxD1CAAhSgAAUoQAGbBRiwbAblcBSgAAUoQAEKUIABi3uAAhSgAAUoQAEK2CzAgGUzKIejAAUoQAEKUIACDFjcAxSgAAUoQAEKUMBmAQYsm0E5HAUoQAEKUIACFGDA4h6gAAUoQAEKUIACNgswYNkMyuEoQAEKUIACFKAAAxb3AA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bQ/gwXbpl1hqgcp8DhAA4DMKg/421z7BsQPKvA0ybk17HCGa/aNC6HoQAFKEABClBgBwIMWA7YFuObqnfrGBj4PRQVaSjnDVXjO9HwFX9Lw1ycggIUoAAFKOBLAQYsB7Q9HJ31AiDWGSuo4NqA4lFjS+LJJcXV79lRXihSfaAYxnhALoRidOc8KqdHwzPutWN8jkEBClCAAhSgwCcFGLAyvCNCLbOuEpWZAF5VlZOj4RnLU1lSOFpzE4DzAPwva0sid0lx9VupnI9jU4ACFKAABfwowICVwa6Pe6JmuJmFNgBZIuaE5sIrG1NejqqEW2b/A8BRgNwUCc34acrn5AQUoAAFKEABnwkwYGWw4UWR2TNV9CoBHmkOVR2frlLGRWePM6FPAHgvEqraPV3zch4KUIACFKCAXwQYsDLY6XCk5nYIzlTVqdHwzHnpLCUcqXkPgl23Boz9lxVc8Z90zs25KEABClCAAl4XYMDKYIfDkZoIBCGYKI4UVS1JZynhaM0yAGMNkdDSwhkt6Zybc1GAAhSgAAW8LsCAlcEOh6M1zwH4qiF65NLCmdaf0/YKR2seAnACTDkpUjTD+jNfFKAABShAAQrYJMCAZRPkzgzDgLUzajyGAhSgAAUo4HwBBqwM9ogBK4P4nJoCFKAABSiQQgEGrBTi9jQ0A1ZPQvw5BShAAQpQwJ0CDFgZ7BsDVgbxOXXGBYqiNU9aRTSHqsZmvBgWQAEKUMBmAQYsm0H7MhwDVl+0+F6vCYSjNWqtKRKq4r9DXmsu10MBCoD/sGVwEzBgZRCfU2dcgAEr4y1gARSgQAoFGLBSiNvT0AxYPQnx514WYMDycne5NgpQgAErg3uAASuD+Jw64wIMWBlvAQugAAVSKMCAlULcnoZmwOpJiD/3sgADlpe7y7VRgAIMWBncAwxYGcTn1BkXYMDKeAtYAAUokEIBBqwU4vY0NANWT0L8uZcFGLC83F2ujQIUYMDK4B5gwMogPqfOuAADVsZbwAIoQIEUCjBgpRC3p6EZsHoS4s+9LMCA5eXucm0UoAADVgb3AANWBvE5dcYFGLAy3gIWQAEKpFCAASuFuD0NzYDVkxB/7mUBBiwvd5drowAFGLAyuAcYsDKIz6kzLsCAlfEWsAAKUCCFAgxYKcTtaWgGrJ6E+HMvCzBgebm7XBsFKMCAlcY9EGy5fnAg8d5XVIzDYOghovgpgC+ZMI5oCV3xzzSWgqJozV8UOAmCEyOFVQ+nc27ORQFLgAGL+4ACFPCyAANWCrtbGJ0VNCDjoBgPwVcBDNnRdCYSX2oJVW9IYSmfGro7YCnwtKg+ppCYaSQiscLqN9JZB+fyrwADln97z5VTwA8CDFg2djkUmT3GACapYBygxwAY9Onh5SVAV4rqKjXwgiESWxqsesHGMno1VDg6+0KongXBkZ84QHQl1GiFmFHpyGptHnf5yl4NyDdRoI8CDFh9BOPbKUABVwkwYPWzXeHmq/NgJM4EcDqAQ7cbboMATabqEpVAa0voimf6OZ3th49eXr3LrpuzxiQEYw3VMQr5OqCHbDPRK4Der6oPRsNXNtleAAf0rQADlm9bz4VTwBcCDFg70eZQpPpAkcB3AXwLwKiPhlC8D+hCGNKopi6Jhmc+vxPDZ/yQCct/uefmLZsLYAbyFTplm7Ncb3745/tFjQeaQ1csyHihLMDVAgxYrm4fi6cABXoQYMDq7RZRlcKW2RMN1XMhciKArOSh1rVTf1HFg29+IbFo5eHVW3o7pFvelzxLd0byLN3IZN3vCvCIqXr/gK3mI0uKq99zy3pYpzMEGLCc0QdWQQEKpEaAAasH1/FN1XslsrPOVqj1jb+c5NvfU+APUG2Ihmc2p6Y1zhx1XMusr5lqfRwq1kei3R4bRXBDBxLX8SJ5Z/bNiVUxYDmxK6yJAhSwS4AB6zMkrWDVkW1cBshUAIOTb1utqvN2fX/wHxZOvvh9u5rg1nGKonOOV5gXA7Au6Lde7wKoTUjiegYtt3Y1fXUzYKXPmjNRgALpF2DA2s7cuuh78ObAdAUuFmBPACrA3yBmbXPhlY+lv0XOn7HzrBbkUiimAAgAeEcUcwNbE9cvKa5+y/krYIWZEGDAyoQ656QABdIlwICVlB69/JYBu2zecK4CV1g3/7T+2rrGKAHj5+m+CWi6mm/3PIXR2cMCgp+p6g8A7ALgDYheFglW3QoRtXs+juduAQYsd/eP1VOAAp8vwIBl3VG6edZoGPInAF0XcAuWiehFzcGZUW6gvgsULZ1zgGaZ86A4NXn0P8QwftwcvOIffR+NR3hVgAHLq53luihAgeRJGv9CfOX56uy93zJqALnI+mhLgNdNlYui4Rm3+1fFvpUnr9G6FcABAExAbt4a6LhsWUH1O/bNwpHcKsCA5dbOsW4KUKA3Ar49g2XddV3EvBOQwzqhFHdsGRC48Mn8y1/vDRzf0zuBUOSa3UW2XAPgvOQR/4Pg+3z+Ye/8vPwuBiwvd5drowAFfBmwwi0106C4Idn+F1XNH/Mu5an9jyHcPCsfhvwf0PlMRuv6tj8Nfm/QOfw2ZmrdnTw6A5aTu8PaKECB/gr4LmCFojV3CvCd7l/yHbLrj2OFF27sLySP751AKFJzmQiu7ny36ErDkJOXFlS19+5ovstLAgxYXuom10IBCmwv4JuAlbzw+iEoRgPYAsGFkcKqG7kl0i9Q1DJ7rKreD+AgKN4XwfeaQ1Xz018JZ8ykAANWJvU5NwUokGoBXwQs6/YBBtT6RuBBAF41RE9cWjjz6VTjcvzPFgi2VO8dMAP3QjCh611y0xt7dUz34qOGuA92LMCAxZ1BAQp4WcDzAeuT4UpXmTCPaQlVW88P5CvTAqpSFJ1TpaJXAjAANG8NJE7gtwwz3Zj0zM+AlR5nzkIBCmRGwNMBa9twpcDTA7YkSnhn8cxstM+btahl1jGq0gBg3w/vnfXslgGBEn6b03l9srsiBiy7RTkeBSjgJAHPBqxPnrmSpl3eG3giv7HmpK33yVqsfgmwRKAHA2jPCiRKlhRUv+LcillZfwUYsPoryOMpQAEnC3gyYIWbf/EFMRJPKnQEgIc3Dtzv1KfGnLPVyY1gbUBhtHo/A4EIgFwAcSOACfyGoXd3BgOWd3vLlVGAAp23I/LWq+vu7IEnABQosPTAV0eWNFRUJLy1Su+uZuyyq/fJ3ppYDMGR1p31ETBKmguueNa7K/bvyhiw/Nt7rpwCfhDwXMAKR2bdD5FTAF21NWDm84Jp923j/NbqPQYkAo9ZIRnAm1lG4uglweq17lsJK/48AQYs7g8KUMDLAp4KWKHorDkCufzDx7L8JyEyOlY441UvN8/La5v02LW7frDbpr8D+LJ1TRbMrPxI0WVvennNflsbA5bfOs71UsBfAp4JWIXRmkkGYJ312GiI5i8tnPmcv1rpvdWOb60e0tER+DsE+wsQ+2DgfsfwWjrv9JkByzu95EooQIFPC3giYBUtvXpfDSSe7/yav+hZkcKZd7DZ3hAoap1zpHaYLRDsCsXdkXDVt72xMq6CAYt7gAIU8LKANwJWtOYxBSYp9L5oaGaZlxvmx7WFIldNFDEetW5GKopLmsNV1/rRwWtrZsDyWke5HgpQYFsB1wesomjNjxX4HRSvKbLzouGfv8sWe0+gKFpzngI3AVBDdDQfdeT+HjNgub+HXAEFKPDZAq4OWMmPBl8EsJsBGb80NGMpm+1dgXC05s8ATgfwfNaWxFFLiqs7vLta76+MAcv7PeYKKeBnAVcHrHC05ncfPrz5xxD8PlJY9SM/N9IPa+98QLQG2gHsDUhVJDRjth/W7dU1MmB5tbNcFwUoYAm4NmAVLb36KxpI/NP61qAkAgc3j7v8v2yp9wVCkZpTRXAfgC1GAF/lnd7d23MGLPf2jpVTgAI9C7g2YIWiNU8IME5UrmgOz7i656XyHV4RCLfU3AtFBQTLIoVV1s1I+XKhAAOWC5vGkilAgV4LuDJgjYvWlJhAo/W8ukioalivV8s3ekIg+VHhCwD2g8ipkcIZD3hiYT5bBAOWzxrO5VLAZwKuDFjhSM3fIDgWoudECmda12Hx5TOBomhNmQIN1rdHs7Ymhi8prt7kMwLXL5cBy/Ut5AIoQIHPEXBdwAo3X50HI7HaekbdG3sl9l95ePUWdtifAuFoTTOAMIAZkVDVHH8quHfVDFju7R0rpwAFehZwXcAqaqn5oyrOUsHMaGFVTc9LdOc7CqM1hxoiR4ppPYvP/IKKsYsCuwh0V0B3AYxdrAu9Ifo+FO+LyPuq+j4gb0F0uZrZUa/fEywUmV0gojEA727JCgx/Mv/y193ZbX9WzYDlz75z1RTwi4CrAlYoUn2gSMB6gPPGLVmBoV76hdr5kZdiAgSjAHzVureXDZtwhQJLRaRZzQGPejFwhSOz7ofIKSr4TbSw6kIbzDhEmgQYsNIEzWkoQIGMCLgqYBVFZl+uonMAuSkSmvHTjIjZOGlRy6xjTDW+I9AKAHtsN/Q7CjxjqP7DhGzoPkNliL5vqnwAmO8CxmAxZFeo7qaqu8IwdhM19wVkNICjAey+7ZgC3Kum/ClSNOMhG5eR0aG2+cgYJuTgltCMdRktiJP3WoABq9dUfCMFKOBCAVcFrHC05hkAo8QwRjcHr/iHC707Sw5HZ1cCehGAnI/XIC8B5nxVWaaCFS2hKusO9f16WeFDpeMowzCKVfWMbULcm4DembXFrFlSXP2/fk3igIO7bzjLs1gOaEYfSmDA6gMW30oBCrhOwDUBK9hSPSJ5F2933ppBVcKxOadD1bpu7NDkTrFulHqfIXrf0sKZz6Vy93zjkdqB7+711hRV+aEAxcmbzL7z4QOUZ2VtScx182Nnxj1RM9zMwksKvL1p4H77PjXmnK2ptOTY9ggwYNnjyFEoQAFnCrgmYIWjs2cAneHk15FQ1c+cybnjqgqjc44y1LwdgiM73yG60lCZujRUtTgT6wg3Vx8CMa6zrl1Kzt+uakyLhq/4WybqsWPOcLRmCYBjIHJGpHCG9cxCvhwuwIDl8AaxPApQoF8C7glYkZoVVkAxoYUtoZnWN8dc8SqKzjle1bwXgl0B/E8FM6KFVbc4ofjO2mDetM1Hla4Lr92ORdFZ31HInQosjoaqSp3gyxo+X4ABizuEAhTwsoArAlbR0jkHaMD8F4D3IqGqT1y47eTmJK+1mtt50gp4ZODAAWcsGnPp206qedJj1+76/u6brhTFxcm6WrYGjFOXFVzxHyfV2VMtwZbrBwf0/Q3Wty9NYIQd17D1NCd/3j8BBqz++fFoClDA2QLuCFgf37X70Ui46hvOJgWg1Ua4JXAzgB8na701Upg4F1JtOrX25OOHrIco7wXg3zD1xEjRzKecWu+O6ipqmf1bVT0XwKWRUNU1bqrdj7UyYPmx61wzBfwj4IqAFWqpuV4U093yYOei6OxLFGr9gjdF8bPmcNVv3LClCqOzhxnQBQAOt+41pirjouEZy91Qu1VjYbRmkgE8JsDC5lDVZLfU7dc6GbD82nmumwL+EHBFwAq31LRCkW9AjlkamrHUya1Jfpy5BoB1p/U5kVDVDCfXu31tocg1u4tssR5BY93w9H9ZRuLrS4LVa92whvFN1YM6sgPvW3e4z9qS2N3N34x0g3d/a2TA6q8gj6cABZws4PiANb6pOqsjO7DRQkz+0nT0Q31D0Zo7BfiOQNa8vlfH4W58VuLYZVfvk93R0QJIHoD2rYHEmGUF1dYtHRz/6g7jqjouGp5pBUW+HCrAgOXQxrAsClDAFgHHB6zOWxzAfBrAc5FQVddtDhz6Gt9aPaQjEYhb5YlIQXPhjCcdWmqPZSUfS/R3AAeK4Pbmwqrv9XiQA94Qaqn5VfKC/asioapqB5TEEj5DoCha0/nfR3OoaiyRKEABCnhNwPEBKxSpOVUE1sXXD0ZCVd33bXJkH4oiNRer4FcAHo6Eqk50ZJF9KKooNiukpkSsQwzRo5cWzrSCrqNfyVtPPGz93o6EqsY5ulgWRwEKUIACnhVwfMDaJrQ4/h5N4WiNFUCOEui3mkMz7/HCrglHaqwbpJ4JoDUSqgo6fU3JC/Wta8beiISq9nF6vayPAhSgAAW8KeD4gBWO1NwMwTkC/KQ5VPVbp7ah8+7oRsB6fuCmDx8984UlxdWOvlast47jm6q/2JEdeMl6cLSqnB4Nz7i3t8dm4n2jl98yYPDmDVusuSOFMwyIaCbq4JwUoAAFKOBvAecHrOjshYBOFDGPbS688jGntiscnVUDiPWNwTsjoSrrjI9nXkWRWb9RkQsUWBoNVR3j9IWFozVvWvfzyhqQOGDJ2OrXnF4v66MABShAAe8JOD9gJR+Rk5BEbqyw2rr9gSNf4WQQVMG5TnkUjl1QoebZYTHU+kZehxu+yRmO1qwE8GVD9MhUP0TbLmOOQwEKUIAC3hJwfsCK1lih6lDV7D2i4Z+/61T+cLTGuuv50ao4PhquesSpde5sXeFojfWoogNUzUnR8JWP7+w46TguHJ29GNBimCiOFFVZD4HmiwIUoAAFKJBWATcELOsjni9FQlWOrjUcrVlnPTRZAsao5oIrnk1rF9MwWVHL7DpVPR+KGyPhqvPTMOVOTxGOzlrdeQ8vMzAyUnR5204PxAMpQAEKUIACOyng6NBirSkcrbHuzL2LCwKWdTPUQVuyAl98Mv/y13eyH449LBSZdbiI/BPAuxsHJvZ/akz1B04sdvyT1ft3bA3823rUTyRUZd1Nny8KUIACFKBA2gXcELCsb4F9EAlV7Zp2nV5OmHxEixWwNn34kOHBvTzMdW8LRWueEMC6t9StkVDV2U5cQDhacxuA7zu5Rie6sSYKUIACFLBXwNEBa3xT9W4d2YF3BXi9OVT1RXuXbt9o2wQsRwfB/q443DK7HKr11jgC/HXwe4POWDj5YusMoyNeRdHZUxQ63zp7lTUgcQi/QeiItrAIClCAAr4UcHrA2iuM5W/uZ7rjE7cNxj6YXfywo037u8vDLTXToLihexwBYia0SSBb+zt2P44/HMB4AJ0h3On3TOvHOnkoBShAAQq4RMDxYeCGxlDCgGm4xBOQxFGVJU+ucE29O1FosOXqwwJm4jcQHLsTh6f0EFX5TjQ8408pnYSDU4ACFKAABXoQcHzAqm0MrgcwpLI05uha6xYFb1HB2QqtnFbaWueHndf5QGjDGA+VvIyvV/CmqYk/t4SqN2S8FhZAAQpQgAK+F3B0aLG6U9tY+AygowYMki+dF2px7C/PuYuDZ4viFgDzK0tj5b7fWQSgAAUoQAEK+FjABQGrYDEgxWLiyKkTY885tVdzF+ePFjWWf3j9z4atg3HwhYUx61uFfFGAAhSgAAUo4EMBFwSsYAOAMkMw4fySWKOTe1TbGHwZwMEi+s2pJa1/dXKtrI0CFKAABShAgdQJOD9gLQ7eDMU5Ivj21JLY3amj6P/IdYsLa1V1KqBNlaWtJf0fkSNQgAIUoAAFKOBGAccHrLpFwatVcBmA6ZWlsY9uD+BE7N82Bg/aKmiGYjgU51ZOiFnXZPFFAQpQgAIUoIDPBBwfsGoXFV4E0esU+OW00pgVtBz9ql0UPAeCmwGsShgbg9OLn3nL0QWzOApQgAIUoAAFbBdwfsBqLPweoH+A4LbKktgPbRdIwYB1jcGHFDhBTb1q2sTW6hRMwSEpQAEKUIACFHCwgOMDVt3igpNU5S9QLKicEDvBwZYflXbD4/lhwzCau/5Cb60sbXXkc/vcYMkaKUABClCAAm4UcHzAqn08+DUY+AeAtZWlseFuQZ67OHiZKK626hXoIwkzcN4FE6Nxt9TPOilAAQpQgAIU2HkBxwcsa2m1i4JvQ7CHZCUOmXrMk9atEFzxqm0Mng+g+67uzwF6RWVp60OuKJ5FUiDFArWNwSetKSpLY2NTPBWHpwAFKJB2AXcErMXBv0Gt597p9ytLW/+YdqV+TDh3UcFZIrJNzXrNG6+/M7O6YuWWfgzLQyngeoHaxqAmA5Yr/h1yPTgXQAEKpFXAFf+w1S4uuBwqcwD5Y2Vpy/fTKmTDZNY1WQHD+Ll14XtyuKiqUTVtQrTJhuE5BAVcKcCA5cq2sWgKUKCXAq4IWPMaC8eZ0Cfcdh3W9j3ovIWDgZ933ifLeiluE0Nvm1rSGu1lv/g2CnhGgAHLM63kQihAgR0IuCJgVVfD2DscfNO6DitLzVE/mbDsWbd207oZaYfIz1X1XAADunKW3qOqt10wYdnjbl0X66ZAXwUYsPoqxvdTgAJuEnBFwLJAaxcFH4Vgsoj8dGpJy01uQt5RrbWL8r+iCJwlomcC2L/rPfpXFbl3Y2LLgksnPvW229fI+inweQIMWNwfFKCAlwVcE7DmPl5QLYZcCeDPlaWxM7zSlBsXfH1/c2DgTIicqcDhyXX9x7rvF1QX7H/gOw9XHM4L4r3Sb67jYwEGLO4GClDAywKuCVh1jwcnq4FHAcQrS2PDvNaUW24ZPWDToQPOEDFOBfSkbda3DoKHRXXB682tj1VXw/Ta2rkefwowYPmz71w1Bfwi4JqAVftI/h4YaKy2Pk4z1fzuBROW3eXVJtU9ETzC3KJTRORUCI7oXqcAL5nAQkPx2NZd8NiFhbGNXjXgurwvwIDl/R5zhRTws4BrApbVpLmLCq8R0UsgeLSyJPYNPzTOelQQIKcqcBwU+24Ttl41oZ1hqyMw6LHpxUv4UGk/bAgPrZEBy0PN5FIoQIFPCbgqYFkXhkOMZ6xv36kaJX66j5R1Bs8cgImGGBMVmCiCQ7bp5usCfVxVlhgINJ0/IdLGvU4BpwswYDm9Q6yPAhToj4CrAlbXWazg/4ngh9Y9pConxH7Yn8W7+dgbFuVPNPBR2DrqE2sRREV1iYg07fe/IUsqKhoSbl4ra/emAAOWN/vKVVGAAl0CrgtYtYtCRRBzKSCbTZFRF5REreuyfP2at7ggX1WKFSgGMB5A9kcgqusBaVKRJaZhNk0vbl3raywu3jECDFiOaQULoQAFUiDguoBlGdQuCj4AwcmAzq4sba2zT4kzAAAgAElEQVRKgYtrh6yLhA7UTYliiDEeUCtwHfrJs1vSCtVWVVlmBsxWBi7Xttr1hTNgub6FXAAFKPA5Aq4MWHWLgierwApZL2/MNkb9PBx9l13escANjYXjDFXrrFYxpPPs1idfguUfPki71VRz2YCA0frT4tgaWlIgHQIMWOlQ5hwUoECmBFwZsJJnsZZCUAToTypLW3+bKUA3zVvblD8EiUCBiOarSAFUCwBkbbsGETxjBS6FLhNDWqcWx1a5aY2s1T0CDFju6RUrpQAF+i7g2oBVtyj4QxX8HwRvGqYcf/6Elljfl+/vI25s+vr+ZiKrAIJ8FRRAYQWuQZ9QEfwTKq2ieCIrgYXnTW7Z4G81rt4uAQYsuyQ5DgUo4EQB1was5FmsmyE4B8A/Kktjo50I7Kaarmsa/cWsRHaBIZqPzjNcnYFrt+41KPCuAI8BstAAFp5f2rLOTetjrc4SYMByVj9YDQUoYK+AqwNWfX154LW9X1lgPQQawPzK0li5vTz+Hu03TeP3MhKbOz9KlAAmQ8UKXJ0vBTpE8BhMWSgJXTh1Mj9K9Pdu6fvqGbD6bsYjKEAB9wi4OmBZzNc/GhyRNQDtyV/711SWtl7qHn53VTp3cf7oDz8uPPbDa7SOFZHwdtUvts5sBQw89tPiFutmsHxR4HMFGLC4QShAAS8LuD5gWc2pXVQwASKPW382TbPogonLIl5umhPWVrt47CiocSxgnT0U63YQ275iaupCZOufph2zLBl+nVA1a3CSAAOWk7rBWihAAbsFPBGwLJS6xoKpCqkFkKgsjX3im3F2o3G8TwpYjzBSI3lmCzKx+6cCbFLB3QZw9/klsUa6UWBbAQYs7gcKUMDLAp4JWJ1nshqDjwCwHgL9ZGVpLN/LjXPq2uYtGptnwrA+QpyiwLiP6hQsEpW7NWfPuytz/7bZqfWzrvQJMGClz5ozUYAC6RfwVMBKhiztYpQVlaUtn3xGX/p9fT1jbWPhJKieBuB0CHbp7AqkDTDvNrP0bn586OvtYf0fos7/VitLY577d8jfneXqKUCBrt93HnzVNgb/9+GnhvsI8OqmDjn6Yt67KaNdrnti7HAzETgditMFODK58fjxYUa7kvnJGbAy3wNWQAEKpE7AkwGr60xW4WpA8wBsThhSMJ3fbEvdLurDyHWNwXK1zmgBp350mOq9aui100qWPdWHofhWlwswYLm8gSyfAhT4XAHPBixr1XWNwRYFgp0CppxQObFlAfeDMwRqHw9+TUVOF9EfWmcbrSAM6LUfmFuvu3TiU287o0pWkUoBBqxU6nJsClAg0wKeDljJkPWQAid0QcvZlaUtt2YanfN/LGB9AxFiWPcu+25Xi/BPNfW6aRNab6eTtwUYsLzdX66OAn4X8HzAshpcuyh4OwRnWn9WU686MmvQ7OLiJR1+b76T1l/XFDpNzcRlgIxK1vWgAtdOK421OKlO1mKfAAOWfZYciQIUcJ6ALwKWxT63MXi9ANOTLYjBlDn8yNBZG/KaSGj3wVv0Uqhe9tEXMASXVJbErnVWpazGDgEGLDsUOQYFKOBUAd8ErK6QVTBVINbHUQd2NkS0dsBWY855/Jaho/Zn3eKCEFQu/fijXfwZhnlJZfGyVxxVKIvplwADVr/4eDAFKOBwAV8FLKsXNy0KH9Ih5mWA/qgrZGGVmDJn6oSWuxzeK9+VV9tYcB66AnHOh/fSWgXoJZWlrQ/5DsKjC2bA8mhjuSwKUCAZL3wKUbcoeLIKrI+ixloECr3L6JA5UyfHVvmUxJHLnrswP1cCxjwAkzrzsGDm1JJYjSOLZVF9EmDA6hMX30wBCrhMwHdnsLbtT3X9V7L33nvPS2HgUigGA9gAlTkD99r823PGPLXVZb30bLn19eWBf+/zyjwBzk0usr6yNGbdIZ4vFwswYLm4eSydAhToUcDXAatbp25haIxpJC61np/XdTYLL0BxZ7bgjvNKY6/2qMg3pEWgdnHwYih+lTyTdfvUktj30jIxJ0mJAANWSlg5KAUo4BABBqxtGlHXWPh9FZwN1YLkX78O4E5k4Y7KY2JPO6Rnvi6jdlFhGUQbkkH45mmlsfN8DeLixTNgubh5LJ0CFOhRgAFrB0RzFxWeLoaeBcWx3T9W4G5DcMfUkthjParyDSkVmNdYcLQJ6XysjgK/mVYauzClE3LwlAgwYKWElYNSgAIOEWDA+pxGzF0UPNYQPUsh1rPzOl8CedwE7pxW2nKnQ3royzJuejj8hY7BiTc6e6L4xdQJsct9CeHiRTNgubh5LJ0CFOhRgAGrRyKg9vH8AjGMsxSwrvkZlDxklQIPquiDF5S0LuvFMHyLzQLJx+w8nxx2emVp7Aabp+BwKRRgwEohLoemAAUyLsCA1YcW1DUFD4OJ7qC1/8eHahPEeNBMyIMXTIzG+zAk39pPgbmPF1SLIVcCeFcSRsnUSdHl/RySh6dJgAErTdCchgIUyIgAA9ZOsM9bNHafhGQdZ8A8TiHHAdgjOcwH1lktA3gwe88tD/JWDzuBuxOH1DYWLAakGMDfKktjVj/4coEAA5YLmsQSKUCBnRZgwNppuq4Df7Xg6/sPys46TgLaFba67qdlvV4E9EHT1AcvmLgs0s9peHgPArWNQet2Ggeq4PJpJbFfEMz5AgxYzu8RK6QABXZegAFr5+0+dWRtU/4QJIzjIdZZLbXOpGQl3/QcRCIwzaghRuT80pZ1Nk7LoQDUNQbLFagH0AE1SionRJsJ42wBBixn94fVUYAC/RNgwOqf32ceXffE2OHaETgegBW0Qtt8jGh9FTGqpkRFzEhWdlbkJ0WRN1NUhq+GrW0snAFoDSBNlaUtJb5avAsXy4DlwqaxZApQoNcCDFi9ptr5N9Y+kr+HDDCCJjQIA4XSdb1Q19ktwbswEVXRiIhE9i8eEqmQhsTOz+bvI+saC+9U6HdMlZ9eMKHlJn9rOHv1DFjO7g+rowAF+ifAgNU/v506+qPAJQiJwDrTYp3h6nop/gWBdc1Wc8KQyPTilmd2ahKfHjRvUWHQFG0B8M+OwRh7YWFso08pHL9sBizHt4gFUoAC/RBgwOoHnl2HWoHLGJQVNjVRAogVuL7WPbYAz6sgIqZEOraakenfaF1r17xeHae2MWg9SqdMRS6aVtJyvVfX6fZ1MWC5vYOsnwIU+DwBBiwH7o/axsJD1TS/axhSpsDh25UYBTQCMZoHJjZHzpn41NsOXEJGS6ptLDgRkL9a3+Ts2IqxFx4b67zjO1/OEmDAclY/WA0FKGCvAAOWvZ4pGW1uY/AUKI43BAXbBa63ACwB8EQiIUumT+LHid0NqF0cbIJivEJmTCttmZOSxnDQfgkwYPWLjwdTgAIOF2DAcniDti/POrslquNNICjAOAhyu98jgmdUsUQUT3QEBi6ZXrzECmC+fNU1Fn5fobdZ17QZSBx5/oQnX/clhIMXzYDl4OawNApQoN8CDFj9JszsAPMWhSaakpgMkclQfHWbajrPbil0salZC6ZPiLyU2UrTO3t9fXngtS++8kynieCsypLYHemtgLP1JMCA1ZMQf04BCrhZgAHLzd3brvYPPxY7RkxMVsFkAEdv8+MOCBZAZYEkZMHUSdF/eWjZn7mU2sXBi6H4FYD6ytLYaX5Ys5vWyIDlpm6xVgpQoK8CDFh9FXPJ+2ubQgXakThWjM5nJX7947L1fUAWwMQCQxILvPzR2Q2L8r8UEGO1Kgbsldh9vzMnL3zfJe3zRZkMWL5oMxdJAd8KMGD5oPU3PJ4fFsM4XgDrzvJHbLPkDRC9xzCNe86f0BLzIkVtY/ARAN9QyJnTSlvu9OIa3bomBiy3do51U4ACvRFgwOqNkofeM29xsFStoKVyvELzPlqaYIGYcs9XA9n3FBcv6fDKkj9+fA4erCyNneKVdXlhHQxYXugi10ABCnyWAAOWj/dG3eLCKVDTuiHnFCgGdFIIVmlC7x30ha1zzhnz1Fa389Q1FpYotBEK843SyQOqpdp0+5q8Uj8Dllc6yXVQgAI7EmDA4r7A3IX5uTCMMhFMATC6k0S11QjInPOLYw+7megPTeMHvaub34BisCHG8eeXRK2PDPlygAADlgOawBIoQIGUCTBgpYzWnQPXLS44yVS5qPMeW11ntG4cmJU155xxzf9254qAusXBR1UxGYJLKkti17p1HV6rmwHLax3leihAgW0FGLC4H3YoUNdYMFUhFwEYJoI1CdO86oIJy+5yI1ft4oLLoTIHkD9WlrZ8341r8GLNDFhe7CrXRAEKdAswYHEvfKZA3cLQgaaRuEhELux6k86uLG2tchvZjU354YRpNAP4e2VpbKzb6vdqvQxYXu0s10UBCnR9AMQXBXoQqHs8ONk09C6BfBFAg6GJ89x0/6zqahh7FwWtC/Y3VpbGdmPDnSHAgOWMPrAKClAgNQIMWKlx9dyotU35Q8Q0FirwZUBXJAycPL24da1bFtr98OeEocPdVLdbfHemztrG4JPWcTyruDN6PIYCFHC6AAOW0zvksPpqG4NLARQp0HjA/m8fV3H4yi0OK3GH5dQ2Bu8DcCq/SeiGbrFGClCAAu4XYMByfw/TvoLaRQVxiAx100XjtY0FvwPkx/wmYdq3CyekAAUo4EsBBixftr1/i76xKTjCNLFcgT1F8YupE2KX92/E1B9d1xj8hQKXCnDd1NLYxamfkTNQgAIUoICfBRiw/Nz9fqy9blHwZBU8AOD9hKFfdfp1TbWLgxdD8SuF/N+00pYf92PpPJQCFKAABSjQowADVo9EfMNnCXRf1+SGj91qFwd/AMXvrW9BVpbGKthVClCAAhSgQCoFGLBSqevxsesWB89QxZ/ccH+peYsLv2mqPghgYWVpbLLHW8PlUYACFKBAhgUYsDLcADdPn3zO30oohgMyubK0ZaFT11O7KFQEMa1vQD5ZWRrLd2qdrIsCFKAABbwh4PiAdeBDy3fJ2rjXl03Zuns6ybM1+6WXKg6Np3NON85Vu6jwLoh+W4GLp5XGrnPqGmoX5X8FYjwPYHVlaewwp9bJuihAAQpQwBsCjg1YOfWrz4bIuQC+lkHqjYCsEdEIOlC37vS8FzJYiyOnrmsMXqrALwDcWVkaO9ORRQK4ccHX908MyrIeWP2fytLY/k6tk3VRgAIUoIA3BBwZsHIa2n4D4IKPieV5hf43neQC2RfAPoDuA2AAgHdEULeuLG9GOutw+lzzmoInmCYeUuDZaaWxUU6t95blowdsfjt7iwCbppbGBju1TtZFAQpQgALeEHBcwMqZ33YLFGdbvAq9UdS4KV6RuzJT3IfUv5jTIQnrPk/nJGtoiJfn8VtoSYy6x8YOv+eDK15a3/HlTLWoT/MOzXoB0VO+6bh936dF8M0UoAAFKOB4AUf9osmpXzMaYi7vUtOz4uUj73CK4JCGF8YbyJoH6OHWV/0Zsj7uTE5DmzqlTz3VkSWbEy+VHZHV0/v4cwpQgAIUoEB/BBwVsIY2tF8n0IsA/Cpenvfz/iwsFcfm1K8qgxgNXflPz4lXjPxdKuZx05j717fvmy26AdDX4uUjD3Bq7Qff015gBjQGoD1enpfn1DpZFwUoQAEKeEPAYQGrrUmA8SJy9Lqy3KedSJzT0P47QH8M6FPx8pFjnFhjOmsads/KozWQ9RSAp+PleUenc+6+zDV0/uqTReUBKJbGK/KO6cuxfC8FKEABClCgrwKOClg5DW3vANi9Y9A7u/7rxDEf9HUx6Xj/8PtWDkuYWVEAB/EsFjC0vv0kEf2LQv62vjz3uHT0YGfmGDq/7VxR/BYi98bLck/fmTF4DAUoQAEKUKC3As4KWPVtr0HwJUO3HrC24vDXeruIdL9vaMPqywUyh2exgKEN7T8R68sIwB/Wlef9IN296O18OQ3t1R9+rnslgBvi5XnTe3sc30cBClCAAhTYGQFnBayGtmUAxhoJCa49Pbd1ZxaUjmMOfuDlvcyOrU8CyPX7WayhDatvFMhPAP1FvHyk9W1LR75yGtpuTn4T9Ofx8rxfObJIFkUBClCAAp4RcFrAqgdQrtBvrS8feY+TlXMaVl0AGL/x+1msoQ1tGwTYV1QK11XkWheRO/KVU9/2FwhOgiFnxqfk3unIIlkUBShAAQp4RsBRAWtoQ9u1AvwMqpfFK0b+0snKo5frgP++3G6dxTpKBJesK8u71sn1pqK2YfeuPk4NWSCCFevK8o5KxRx2jZmTPDsKAxPjU/IW2TUux6EABShAAQrsSMBRAWvY/NXnq0odBDfHy/LOc3rLhjW0f1uhdyXrPDFenvew02u2s76Pv1Epl8fLc63H5Tj2NbShbZ0AOZroOGL96V/5p2MLZWEUoAAFKOAJAUcFrJz57SdC9a8CeXRdee433CA8tKFtlgBVANbEy/Ny3VCzHTUOqV8zwoAZg2DXLA0c5vQHY+c0tG0GkJ0IJL746qlfft0OA45BAQpQgAIU+CwBRwWsIfNfOtLQjhUAVsXL89zx7BVY36Trun8XRB6Kl+We5IftltPQZp2tO16B69aX513s5DUPnb9qjKjxd0DejJfn7u3kWlkbBShAAQp4Q8BRAeuQ+hf37JDEWwA2xcvzXPNA3oPrX97flK3/Tm4Jz39UOLRh1bUC42cQicbLcsNO/08hp2H1ZYBcDWB+vDyv3On1+qW+nPlt1jWMiJfljfXLmrlOClDAPwKOClgW+7D57atVNQ+qRfGKkRG3tGLovatPFkMesOpVE2esPy3vz26pvS91HnRf+5CAqeutY0zJGvVK2SHP9uX4TLw3p371YogUq+C89WV51u0a+HKAQPczLOPleY77d8gBPCyBAhRwuYDj/mEbNr/9elWdroLr1pc5+6On7Xs/tL79QhH9tfX3orhkXYW3vlk4ZP6LuYYm2pLrdsX9pJL3LHuzKxAG8l4pO7Td5f/NeqZ8BizPtJILoQAFdiDguICV0/BiKZCwvkbvyovGh9avOU3E7L6H1y3Zu8q0NcflWhdYu/o1tH71aSLStS4XXWv28ZlFXRUvH+ma6/pcvVl6WTwDVi+h+DYKUMCVAo4LWJbisIa2DQrsawoKXinLs+7u7qpXTv2LYUjCCiPW8wqbJGD8bN2U3H+4ahHbFJvT0HYNgEu6wpUxN1424gK3rCWnod26GaxV7y3x8rxz3VK3H+pkwPJDl7lGCvhXwJEBa+j8tj+J4gyYelX8tJHVbmxPzp/aDtFs/L7z24XQDoFRBx1Qt67i4Jfdsp6h97Z9CwamCZAP4D0VXOy2a5hyGtqfBfQIUXx7XUXe3W6x90OdDFh+6DLXSAH/CjgzYN3X9j0x8QdAlsfLc7/u1vaMqG0fuPkAnSHAVAB7CvBfAHW6ZdO8+LeP7LwuyImvnIbVpYBRCWj3LScWCoyr1pWPaHFivZ9V08H1bUeZgqcBJALZWQe9/M1D/uOm+r1eKwOW1zvM9VHA3wKODFiH3r9mv60JMw5goFs/Jtx2Ww2vXzWyA4HzRfT8zk/ZRNpUdV68PK/OSduv60avOAnQHyXrWg0xfh0vG3Grk+rsbS0fPS9StSleMbKkt8fxfekRYMBKjzNnoQAFMiPgyIBlUeQ0tD0E4AQ3f0y4fUuH1K8eaxjG+VD9bufPBGsBLLGu0xqcrQ+s/uZh76Z7G+Q0tJcD+k1ASwHZPzn/JoFen9Bdfv1KxdA30l2TXfMNa2hr1c6PN6U6Xp57lV3jchx7BBiw7HHkKBSggDMFnBuw6lefDZFbALwyYOPG0S+eOWqDMwn7XtXQhhcmiQbOh+DE7Y5uFOBRE4lns7IHrrDzI63h960clsDAXDXNPBHNs+41JpAJAAZ8XIO2WI8pgsjD68pyrY/WXPva5jmRGxKGjH51Su4rrl2MRwtnwPJoY7ksClAgeQ7FwRA5DauXAzIa0Mvj5SMd/TDhnWE8+IGXDzbNxCQ1EycL5NPPXlT8ByIrFPqsiLwO6AdI6EYxjA+g5gemYXwgoglA9oKaXxDIXqr6BRHrf+sXAOylMA4CNM/6uHVHNapihYj82ZTE314pO8zxNw3trXNOQ5t1q49SgVy9rjz3it4ex/elT4ABK33WnIkCFEi/gGPPYFkUOd1nsQQvZpmB0S9VHPp2+onSM6N13dkWU6eI6igAhwAYDshwQAP2VKBvCKRdgTUwdY0YRrsqno5X5K60Z3znjDK0YdU3BcaDAN6CgdHxKXkvOac6VtItwIDFvUABCnhZwNEBqzNkJc9iqchF68tyr/dyM3a0tkPqX8zZIlsOCZiBfVR0HxjG3qq6jwHso8A+EOwCxVuAvKWibxmKt6H6lqq+BcN4yxT8F+bgdjdfS9XXnuc0tD9oXVfmhgdR93VtXno/A5aXusm1UIAC2ws4P2B1n8VSvGDsO+DotcXDN7GNFPgsga5bTIj18eAHhujotWUjV1HLmQIMWM7sC6uiAAXsEXB8wNr2LJaoTl1XMXKePUvnKF4UyGlouwvAtwHUxsvzpnlxjV5ZEwOWVzrJdVCAAjsScEfA+vgbhc/En797NKqrTbaTAtsLDJnflm8oWhXaoZp19CsVhz5HJecKMGA5tzesjAIU6L+AKwLWtmexVOWi9RX+uxar/632/gg59avvgIh1j7Gb4+V553l/xe5eIQOWu/vH6ilAgc8XcFHAWnMmYN4OYDM0MCFecWiEzaVAt0BOQ/sFgFoPdv63KXqsl2454dUuM2B5tbNcFwUoYAm4JmB1ncVq+y2Ac6EayX7NmLCmMncz20iBofe1jRMTjwPIVsM4ff2UEfdSxfkCDFjO7xErpAAFdl7AVQHroPtf2MfoCDSKYJSoXr+uYuRFO790HukFgX3rN+w2CG89LoICqM6KV4y80gvr8sMaGLD80GWukQL+FXBVwEqexToBgPWcwg9/nxqnr6/g2Qr/bl9gWEP7jQr9CYCF8fK8yX62cNvaGbDc1jHWSwEK9EXAdQHLWtyw+W2zVWE9/uQlbMHE+Ld5p+6+NN0r7x3WsPpHCrnVWk/CkKF83qC7OsuA5a5+sVoKUKBvAq4MWF1nslY3AlIC1XvjFSNP79uy+W63Cwy7p/1oDehCdN7RXiavL8+1/syXiwQYsFzULJZKAQr0WcC1AWtY/QtBlUAjgMEw9ar4aSOr+7x6HuBagZz6tschmKCq89ZXjJzq2oX4uHAGLB83n0ungA8EXBuwrN4Mnd8+3brYvbNPDFk+2K7AyL+s2n3jZuNPEJwIYEO8PO9Lvli4BxfJgOXBpnJJFKDARwKuDlidIau+7QoRzGbI8v6uHvrnVQfKgMBdUC0G8E68PG9P76/auytkwPJub7kyClDAZffB+qyGDatvu1gFv2LI8u6WHl6/amRC5C5AxkCwNl6WN9y7q/XHyhiw/NFnrpICfhVw/Rms7sblzG+rhGIuQ5b3tvLQ+avGiBp3AjgMin/EK/JGe2+V/lsRA5b/es4VU8BPAp4JWJ0fF85vO1cU1t3eeU2WR3bxsHtXFath3AFgCBSL4hV5Ez2yNN8vgwHL91uAABTwtICnAlZXyGr/gaj+niHL/fs2Z377iVC1zlztCZF742W5vB2H+9v60QoYsDzUTC6FAhT4lIDnApa1wmEN7d9W6F3WnwW4R7IGXLb2lOFr2X/3COQ0rLoAMK4DEBDBb9eV5Vl3a+fLQwIMWB5qJpdCAQr4I2BZqxxSv/oUAX4pInlQvAiRy+LluQ3cA84WOLi+7Sg15EpVPbkzIAvmrCvLm+HsqlndzggwYO2MGo+hAAXcIuDJM1jd+AfWP58TkAG/FOBbnX+nuDaO3MtQIQm3NMhPdSbPWlkPa94LkOdEzSvXVYx8wE8GflorA5afus21UsB/Ap4OWN3tHNqw+iJYZ7MgWQosCSTksrWn57b6r93OXPH2Z60UelNiK6781xkj/+fMilmVHQIMWHYocgwKUMCpAr4IWBb+kIYXxgsC1tmsfADviRiXrSsbMc+pjfFLXZ88a6WrVXHl+oqR9/pl/X5eJwOWn7vPtVPA+wK+CVhWK7/4l1W7D94i1pms5AXTcoep5o2vVIx80vutdtYKrXtbGQhc0X2tFSC3ijHgynVTDv63syplNakSYMBKlSzHpQAFnCDgq4D10UeG89t/AFXrbNa+XX+nd4kRuG3dlBFNTmiKl2sYel/bODHxAwBnJdf5EkSujJfldn7rky//CDBg+afXXCkF/Cjgy4BlNfqge1aPMrKMH4nq9wDs1hmzVB8Qkdvi5XkP+3EzpHLNwxrWfENhWsGqLDnPJgj+GJCOX7485SvrUjk3x3amAAOWM/vCqihAAXsEfBuwuvmG1K8ZIWKeJYAVtIZ0/r3IY2qaf+C1QP3fZDn17WUq5g8E8o2u0eQ1K1gZMG9fWzZyVf9n4AhuFWDAcmvnWDcFKNAbAd8HrG6kA+9e/cUBAfmeBuQsqH41+feRzqB12mG39QaT7/lYIGf+6rNgyg8gGJf821VQvd1Axx/XVhz+Gq0owIDFPUABCnhZgAFr++42NWUN+9+B31OIdY1QuOukC14UYKEJXbi+bOSDXt4Q/VnbsPpVJRApVRiTAB1jjaWCViRwe+CDAX9c+/3hm/ozPo/1lgADlrf6ydVQgAKfFGDA+pwdYX28BdGz0PnxlgaSb7W+5bYQkAW+vzN8dbUx7PAzTlbBZAClUBzazSmQR02Yt68vH3kP/6OjwI4EGLC4LyhAAS8LMGD1orsHP/DywaaZmAQ1JwkwSRW7Jw97Oxm2GvwStkbc1b7HlkHmKaryTVGUQrDHNqHqCdMKn2IsXF926PJe0PItPhZgwPJx87l0CvhAgAGrj00+9P41+201dRKASVBYH4V9KTnEVgAPqmCxYcqKrYN3XfGvEw/8oI/DO+7tBz/w8l4dHZuOEhijkxeql25bpHVnfIH8BYqF8YrclY5bAAtyrAADlmNbw8IoQAEbBBiw+tpaVQcAAAbOSURBVIG4b/2G3XaRdycpEl2BCxi+3XBroFghghWmyoqsQGDFy1MOcewtCYb+edWBMPQIwzC+akJGQ3V058Oyt3tZoQqQhkBW1iNrTxm+th+EPNTHAgxYPm4+l04BHwgwYNnVZFUj54H2UknokSpyhJo4SgSjPjW8yFsw9VkIVojKCgVimTjzM+y+tQeY2pFvqHmEAkd8eA+wUTsKU131y/OAPqOQluyAzH/x1BEb7GLjOP4VYMDyb++5cgr4QYABK4VdPuj+F/YZkMg6whQ9Eoqx6HoO4ohPTanGmHjFiKdSWMqnhs6Z3/5XqJ64gzmfAeTvgD5lCp7Zw9z69MqKw7ekszbO5Q8BBix/9JmrpIBfBRiw0tx56yLxTQM7jjaQla/QYwUYbyJR/Er5l5eks5ShDW1N1twKuVHE/DtM4++ZOJOWzjVzLmcJMGA5qx+shgIUsFeAActezz6N1h1yMhmwMjF3n5D4Zs8KMGB5trVcGAUo0HkLTb4yJsCAlTF6TuwAAQYsBzSBJVCAAikTYMBKGW3PAzNg9WzEd3hXgAHLu73lyihAAZ7ByugeYMDKKD8nz7AAA1aGG8DpKUCBlArwDFZKeT9/cAasDOJz6owLMGBlvAUsgAIUSKEAA1YKcXsamgGrJyH+3MsCDFhe7i7XRgEKMGBlcA8wYGUQn1NnXIABK+MtYAEUoEAKBRiwUojb09AMWD0J8edeFmDA8nJ3uTYKUIABK4N7gAErg/icOuMCDFgZbwELoAAFUijAgJVC3J6GZsDqSYg/97IAA5aXu8u1UYACDFgZ3AMMWBnE59QZF2DAyngLWAAFKJBCAQasFOL2NDQDVk9C/LmXBRiwvNxdro0CFGDAyuAeYMDKID6nzrgAA1bGW8ACKECBFAowYKUQt6ehGbB6EuLPvSyQM7/tSWt98bK8sV5eJ9dGAQr4U4ABK4N9Z8DKID6npgAFKEABCqRQgAErhbg9Dc2A1ZMQf04BClCAAhRwpwADVgb7xoCVQXxOTQEKUIACFEihAANWCnF7GpoBqych/pwCFKAABSjgTgEGrAz2bWhD230CnCoGTlg3JW9BOkvJaVj9d0DGmGKOeqXssGfTOTfnogAFKEABCnhdgAErgx3OaWi7BsAlMPXs+Gkjb01nKTnz2+JQDDV18C6vVAzdmM65ORcFKEABClDA6wIMWBns8LD57T9Q1d/D1Kvip42sTlcpB93/Yl4gkXgO0Jfj5SMPS9e8nIcCFKAABSjgFwEGrAx2evj9q0clEvKMVYIiMXl9+ZcXpqOc7mu/VGTe+rLcqemYk3NQgAIUoAAF/CTAgJXhbg+d33auKH7bWYbK4fGK3JWpLOmjjyUV6zuyjdC/Th6xPpXzcWwKUIACFKCAHwUYsBzQ9e5HhnSWYupVCjwTyM5esvaU4W/ZUd6Q+jUjDCRKADkVgsnWmKI6dV3FyHl2jM8xKEABClCAAhT4pAADlkN2RE59218gOCkN5bwnItPWleXeloa5OAUFKEABClDAlwIMWA5qe9dF72YQwFcAORLAbraUp/gPRFYAulpg3LOufESLLeNyEApQgAIUoAAFdijAgMWNQQ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PA/wOjZku/h7EG0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39252" y="1679382"/>
            <a:ext cx="8956403" cy="3768919"/>
            <a:chOff x="2690812" y="2562224"/>
            <a:chExt cx="5625869" cy="2400301"/>
          </a:xfrm>
        </p:grpSpPr>
        <p:sp>
          <p:nvSpPr>
            <p:cNvPr id="10" name="Rounded Rectangle 1"/>
            <p:cNvSpPr/>
            <p:nvPr/>
          </p:nvSpPr>
          <p:spPr>
            <a:xfrm>
              <a:off x="2737760" y="2562224"/>
              <a:ext cx="1346503" cy="805433"/>
            </a:xfrm>
            <a:custGeom>
              <a:avLst/>
              <a:gdLst/>
              <a:ahLst/>
              <a:cxnLst/>
              <a:rect l="0" t="0" r="0" b="0"/>
              <a:pathLst>
                <a:path w="1346503" h="805433">
                  <a:moveTo>
                    <a:pt x="0" y="789432"/>
                  </a:moveTo>
                  <a:cubicBezTo>
                    <a:pt x="0" y="648969"/>
                    <a:pt x="46119" y="529844"/>
                    <a:pt x="138356" y="432053"/>
                  </a:cubicBezTo>
                  <a:cubicBezTo>
                    <a:pt x="232241" y="334263"/>
                    <a:pt x="361538" y="273812"/>
                    <a:pt x="526247" y="250697"/>
                  </a:cubicBezTo>
                  <a:lnTo>
                    <a:pt x="526247" y="66675"/>
                  </a:lnTo>
                  <a:cubicBezTo>
                    <a:pt x="526247" y="47117"/>
                    <a:pt x="532013" y="31115"/>
                    <a:pt x="543542" y="18668"/>
                  </a:cubicBezTo>
                  <a:cubicBezTo>
                    <a:pt x="555072" y="6222"/>
                    <a:pt x="569895" y="0"/>
                    <a:pt x="588014" y="0"/>
                  </a:cubicBezTo>
                  <a:lnTo>
                    <a:pt x="763430" y="0"/>
                  </a:lnTo>
                  <a:cubicBezTo>
                    <a:pt x="779901" y="0"/>
                    <a:pt x="793902" y="6222"/>
                    <a:pt x="805432" y="18668"/>
                  </a:cubicBezTo>
                  <a:cubicBezTo>
                    <a:pt x="816961" y="31115"/>
                    <a:pt x="822726" y="47117"/>
                    <a:pt x="822726" y="66675"/>
                  </a:cubicBezTo>
                  <a:lnTo>
                    <a:pt x="822726" y="256031"/>
                  </a:lnTo>
                  <a:cubicBezTo>
                    <a:pt x="936376" y="275589"/>
                    <a:pt x="1031084" y="312927"/>
                    <a:pt x="1106850" y="368045"/>
                  </a:cubicBezTo>
                  <a:cubicBezTo>
                    <a:pt x="1184264" y="421385"/>
                    <a:pt x="1242736" y="482726"/>
                    <a:pt x="1282266" y="552068"/>
                  </a:cubicBezTo>
                  <a:cubicBezTo>
                    <a:pt x="1323444" y="619632"/>
                    <a:pt x="1344856" y="685418"/>
                    <a:pt x="1346503" y="749426"/>
                  </a:cubicBezTo>
                  <a:cubicBezTo>
                    <a:pt x="1346503" y="763650"/>
                    <a:pt x="1341561" y="776985"/>
                    <a:pt x="1331679" y="789431"/>
                  </a:cubicBezTo>
                  <a:cubicBezTo>
                    <a:pt x="1327503" y="793941"/>
                    <a:pt x="1322884" y="797496"/>
                    <a:pt x="1317824" y="800099"/>
                  </a:cubicBezTo>
                  <a:lnTo>
                    <a:pt x="1317813" y="800099"/>
                  </a:lnTo>
                  <a:cubicBezTo>
                    <a:pt x="1310901" y="803655"/>
                    <a:pt x="1303167" y="805433"/>
                    <a:pt x="1294608" y="805433"/>
                  </a:cubicBezTo>
                  <a:lnTo>
                    <a:pt x="1015425" y="805433"/>
                  </a:lnTo>
                  <a:cubicBezTo>
                    <a:pt x="1003504" y="805433"/>
                    <a:pt x="988460" y="804258"/>
                    <a:pt x="976173" y="800099"/>
                  </a:cubicBezTo>
                  <a:lnTo>
                    <a:pt x="976183" y="800099"/>
                  </a:lnTo>
                  <a:cubicBezTo>
                    <a:pt x="973192" y="799087"/>
                    <a:pt x="970362" y="797896"/>
                    <a:pt x="967781" y="796504"/>
                  </a:cubicBezTo>
                  <a:cubicBezTo>
                    <a:pt x="954605" y="789391"/>
                    <a:pt x="941544" y="772571"/>
                    <a:pt x="938846" y="757427"/>
                  </a:cubicBezTo>
                  <a:cubicBezTo>
                    <a:pt x="930611" y="711200"/>
                    <a:pt x="901786" y="671195"/>
                    <a:pt x="852374" y="637412"/>
                  </a:cubicBezTo>
                  <a:cubicBezTo>
                    <a:pt x="802961" y="601853"/>
                    <a:pt x="740370" y="584072"/>
                    <a:pt x="664604" y="584072"/>
                  </a:cubicBezTo>
                  <a:cubicBezTo>
                    <a:pt x="583896" y="584072"/>
                    <a:pt x="519660" y="600075"/>
                    <a:pt x="471894" y="632078"/>
                  </a:cubicBezTo>
                  <a:cubicBezTo>
                    <a:pt x="424128" y="664083"/>
                    <a:pt x="400245" y="712977"/>
                    <a:pt x="400245" y="778763"/>
                  </a:cubicBezTo>
                  <a:cubicBezTo>
                    <a:pt x="400245" y="786058"/>
                    <a:pt x="400606" y="793169"/>
                    <a:pt x="401328" y="800100"/>
                  </a:cubicBezTo>
                  <a:lnTo>
                    <a:pt x="72" y="800100"/>
                  </a:lnTo>
                  <a:cubicBezTo>
                    <a:pt x="23" y="796563"/>
                    <a:pt x="0" y="793006"/>
                    <a:pt x="0" y="789432"/>
                  </a:cubicBezTo>
                  <a:close/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1" name="Rounded Rectangle 2"/>
            <p:cNvSpPr/>
            <p:nvPr/>
          </p:nvSpPr>
          <p:spPr>
            <a:xfrm>
              <a:off x="2737827" y="3362324"/>
              <a:ext cx="1400785" cy="800099"/>
            </a:xfrm>
            <a:custGeom>
              <a:avLst/>
              <a:gdLst/>
              <a:ahLst/>
              <a:cxnLst/>
              <a:rect l="0" t="0" r="0" b="0"/>
              <a:pathLst>
                <a:path w="1400785" h="800099">
                  <a:moveTo>
                    <a:pt x="1000388" y="800099"/>
                  </a:moveTo>
                  <a:cubicBezTo>
                    <a:pt x="998760" y="757546"/>
                    <a:pt x="983986" y="722875"/>
                    <a:pt x="956069" y="696086"/>
                  </a:cubicBezTo>
                  <a:cubicBezTo>
                    <a:pt x="928068" y="667638"/>
                    <a:pt x="882773" y="641858"/>
                    <a:pt x="820183" y="618743"/>
                  </a:cubicBezTo>
                  <a:cubicBezTo>
                    <a:pt x="759240" y="595629"/>
                    <a:pt x="676885" y="570737"/>
                    <a:pt x="573118" y="544067"/>
                  </a:cubicBezTo>
                  <a:cubicBezTo>
                    <a:pt x="449586" y="515619"/>
                    <a:pt x="344995" y="479171"/>
                    <a:pt x="259345" y="434720"/>
                  </a:cubicBezTo>
                  <a:cubicBezTo>
                    <a:pt x="173696" y="388493"/>
                    <a:pt x="108636" y="329819"/>
                    <a:pt x="64165" y="258698"/>
                  </a:cubicBezTo>
                  <a:cubicBezTo>
                    <a:pt x="22775" y="188243"/>
                    <a:pt x="1386" y="102010"/>
                    <a:pt x="0" y="0"/>
                  </a:cubicBezTo>
                  <a:lnTo>
                    <a:pt x="401255" y="0"/>
                  </a:lnTo>
                  <a:cubicBezTo>
                    <a:pt x="404757" y="33614"/>
                    <a:pt x="416749" y="62951"/>
                    <a:pt x="437232" y="88011"/>
                  </a:cubicBezTo>
                  <a:cubicBezTo>
                    <a:pt x="461939" y="116459"/>
                    <a:pt x="502293" y="142239"/>
                    <a:pt x="558294" y="165354"/>
                  </a:cubicBezTo>
                  <a:cubicBezTo>
                    <a:pt x="614295" y="186690"/>
                    <a:pt x="690062" y="210693"/>
                    <a:pt x="785594" y="237363"/>
                  </a:cubicBezTo>
                  <a:cubicBezTo>
                    <a:pt x="930539" y="269367"/>
                    <a:pt x="1048306" y="307593"/>
                    <a:pt x="1138896" y="352044"/>
                  </a:cubicBezTo>
                  <a:cubicBezTo>
                    <a:pt x="1229486" y="396494"/>
                    <a:pt x="1295371" y="454278"/>
                    <a:pt x="1336548" y="525399"/>
                  </a:cubicBezTo>
                  <a:cubicBezTo>
                    <a:pt x="1379373" y="594740"/>
                    <a:pt x="1400785" y="682751"/>
                    <a:pt x="1400785" y="789431"/>
                  </a:cubicBezTo>
                  <a:cubicBezTo>
                    <a:pt x="1400785" y="793001"/>
                    <a:pt x="1400756" y="796557"/>
                    <a:pt x="1400699" y="800099"/>
                  </a:cubicBezTo>
                  <a:close/>
                </a:path>
              </a:pathLst>
            </a:custGeom>
            <a:noFill/>
            <a:ln w="14287">
              <a:solidFill>
                <a:srgbClr val="92BD39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2" name="Rounded Rectangle 3"/>
            <p:cNvSpPr/>
            <p:nvPr/>
          </p:nvSpPr>
          <p:spPr>
            <a:xfrm>
              <a:off x="2690812" y="4141106"/>
              <a:ext cx="1447714" cy="821419"/>
            </a:xfrm>
            <a:custGeom>
              <a:avLst/>
              <a:gdLst/>
              <a:ahLst/>
              <a:cxnLst/>
              <a:rect l="0" t="0" r="0" b="0"/>
              <a:pathLst>
                <a:path w="1447714" h="821419">
                  <a:moveTo>
                    <a:pt x="380298" y="21319"/>
                  </a:moveTo>
                  <a:cubicBezTo>
                    <a:pt x="388633" y="28790"/>
                    <a:pt x="395188" y="37399"/>
                    <a:pt x="400245" y="50656"/>
                  </a:cubicBezTo>
                  <a:cubicBezTo>
                    <a:pt x="411775" y="80882"/>
                    <a:pt x="429892" y="110219"/>
                    <a:pt x="454599" y="138667"/>
                  </a:cubicBezTo>
                  <a:cubicBezTo>
                    <a:pt x="480952" y="167116"/>
                    <a:pt x="516365" y="191119"/>
                    <a:pt x="560837" y="210676"/>
                  </a:cubicBezTo>
                  <a:cubicBezTo>
                    <a:pt x="605308" y="228457"/>
                    <a:pt x="660486" y="237346"/>
                    <a:pt x="726370" y="237346"/>
                  </a:cubicBezTo>
                  <a:cubicBezTo>
                    <a:pt x="833431" y="237346"/>
                    <a:pt x="913316" y="218677"/>
                    <a:pt x="966023" y="181339"/>
                  </a:cubicBezTo>
                  <a:cubicBezTo>
                    <a:pt x="1020378" y="144001"/>
                    <a:pt x="1047554" y="93328"/>
                    <a:pt x="1047554" y="29320"/>
                  </a:cubicBezTo>
                  <a:cubicBezTo>
                    <a:pt x="1047554" y="26623"/>
                    <a:pt x="1047504" y="23956"/>
                    <a:pt x="1047403" y="21319"/>
                  </a:cubicBezTo>
                  <a:lnTo>
                    <a:pt x="1447714" y="21319"/>
                  </a:lnTo>
                  <a:cubicBezTo>
                    <a:pt x="1446117" y="120101"/>
                    <a:pt x="1422263" y="208112"/>
                    <a:pt x="1376151" y="285352"/>
                  </a:cubicBezTo>
                  <a:cubicBezTo>
                    <a:pt x="1328385" y="363584"/>
                    <a:pt x="1260854" y="426703"/>
                    <a:pt x="1173558" y="474709"/>
                  </a:cubicBezTo>
                  <a:cubicBezTo>
                    <a:pt x="1087909" y="522715"/>
                    <a:pt x="986612" y="554719"/>
                    <a:pt x="869668" y="570721"/>
                  </a:cubicBezTo>
                  <a:lnTo>
                    <a:pt x="869668" y="754744"/>
                  </a:lnTo>
                  <a:cubicBezTo>
                    <a:pt x="869668" y="774302"/>
                    <a:pt x="863903" y="790304"/>
                    <a:pt x="852374" y="802750"/>
                  </a:cubicBezTo>
                  <a:cubicBezTo>
                    <a:pt x="840844" y="815197"/>
                    <a:pt x="826843" y="821419"/>
                    <a:pt x="810372" y="821419"/>
                  </a:cubicBezTo>
                  <a:lnTo>
                    <a:pt x="634956" y="821419"/>
                  </a:lnTo>
                  <a:cubicBezTo>
                    <a:pt x="616838" y="821419"/>
                    <a:pt x="602014" y="815197"/>
                    <a:pt x="590485" y="802750"/>
                  </a:cubicBezTo>
                  <a:cubicBezTo>
                    <a:pt x="578955" y="790304"/>
                    <a:pt x="573190" y="774302"/>
                    <a:pt x="573190" y="754744"/>
                  </a:cubicBezTo>
                  <a:lnTo>
                    <a:pt x="573190" y="570721"/>
                  </a:lnTo>
                  <a:cubicBezTo>
                    <a:pt x="448011" y="554719"/>
                    <a:pt x="343420" y="521826"/>
                    <a:pt x="259418" y="472042"/>
                  </a:cubicBezTo>
                  <a:cubicBezTo>
                    <a:pt x="175416" y="420480"/>
                    <a:pt x="112002" y="358250"/>
                    <a:pt x="69178" y="285352"/>
                  </a:cubicBezTo>
                  <a:cubicBezTo>
                    <a:pt x="26353" y="212454"/>
                    <a:pt x="3294" y="136000"/>
                    <a:pt x="0" y="55990"/>
                  </a:cubicBezTo>
                  <a:cubicBezTo>
                    <a:pt x="0" y="42935"/>
                    <a:pt x="4162" y="31379"/>
                    <a:pt x="12486" y="21319"/>
                  </a:cubicBezTo>
                  <a:lnTo>
                    <a:pt x="12496" y="21319"/>
                  </a:lnTo>
                  <a:cubicBezTo>
                    <a:pt x="13237" y="20424"/>
                    <a:pt x="14012" y="19540"/>
                    <a:pt x="14819" y="18668"/>
                  </a:cubicBezTo>
                  <a:cubicBezTo>
                    <a:pt x="26349" y="6222"/>
                    <a:pt x="39526" y="0"/>
                    <a:pt x="54350" y="0"/>
                  </a:cubicBezTo>
                  <a:lnTo>
                    <a:pt x="318710" y="0"/>
                  </a:lnTo>
                  <a:cubicBezTo>
                    <a:pt x="340122" y="0"/>
                    <a:pt x="362219" y="5256"/>
                    <a:pt x="373749" y="15924"/>
                  </a:cubicBezTo>
                  <a:cubicBezTo>
                    <a:pt x="376037" y="17688"/>
                    <a:pt x="378212" y="19469"/>
                    <a:pt x="380277" y="21319"/>
                  </a:cubicBezTo>
                  <a:close/>
                </a:path>
              </a:pathLst>
            </a:custGeom>
            <a:noFill/>
            <a:ln w="14287">
              <a:solidFill>
                <a:srgbClr val="1EABDA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3" name="Rounded Rectangle 4"/>
            <p:cNvSpPr/>
            <p:nvPr/>
          </p:nvSpPr>
          <p:spPr>
            <a:xfrm>
              <a:off x="5091112" y="2676524"/>
              <a:ext cx="9525" cy="571500"/>
            </a:xfrm>
            <a:custGeom>
              <a:avLst/>
              <a:gdLst/>
              <a:ahLst/>
              <a:cxnLst/>
              <a:rect l="0" t="0" r="0" b="0"/>
              <a:pathLst>
                <a:path w="9525" h="5715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4" name="Rounded Rectangle 5"/>
            <p:cNvSpPr/>
            <p:nvPr/>
          </p:nvSpPr>
          <p:spPr>
            <a:xfrm>
              <a:off x="5091112" y="3476624"/>
              <a:ext cx="9525" cy="571500"/>
            </a:xfrm>
            <a:custGeom>
              <a:avLst/>
              <a:gdLst/>
              <a:ahLst/>
              <a:cxnLst/>
              <a:rect l="0" t="0" r="0" b="0"/>
              <a:pathLst>
                <a:path w="9525" h="5715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w="14287">
              <a:solidFill>
                <a:srgbClr val="92BD39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5" name="Rounded Rectangle 6"/>
            <p:cNvSpPr/>
            <p:nvPr/>
          </p:nvSpPr>
          <p:spPr>
            <a:xfrm>
              <a:off x="5091112" y="4276724"/>
              <a:ext cx="9525" cy="571500"/>
            </a:xfrm>
            <a:custGeom>
              <a:avLst/>
              <a:gdLst/>
              <a:ahLst/>
              <a:cxnLst/>
              <a:rect l="0" t="0" r="0" b="0"/>
              <a:pathLst>
                <a:path w="9525" h="5715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w="14287">
              <a:solidFill>
                <a:srgbClr val="1EABDA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462" y="2695574"/>
              <a:ext cx="2628033" cy="325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sz="3200" b="1">
                  <a:solidFill>
                    <a:srgbClr val="3CC583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환경</a:t>
              </a:r>
              <a:r>
                <a:rPr lang="en-US" sz="3200" b="1">
                  <a:solidFill>
                    <a:srgbClr val="3CC583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(Environment)</a:t>
              </a:r>
              <a:endParaRPr sz="3200" b="1">
                <a:solidFill>
                  <a:srgbClr val="3CC583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4462" y="3062286"/>
              <a:ext cx="2420610" cy="24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400" b="0">
                  <a:solidFill>
                    <a:srgbClr val="484848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기후 변화 대응 및 자원 효율성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4462" y="3495674"/>
              <a:ext cx="1632200" cy="325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sz="3200" b="1">
                  <a:solidFill>
                    <a:srgbClr val="92BD39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사회</a:t>
              </a:r>
              <a:r>
                <a:rPr lang="en-US" sz="3200" b="1">
                  <a:solidFill>
                    <a:srgbClr val="92BD39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(Social)</a:t>
              </a:r>
              <a:endParaRPr sz="3200" b="1">
                <a:solidFill>
                  <a:srgbClr val="92BD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24462" y="3862386"/>
              <a:ext cx="2597826" cy="24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400" b="0">
                  <a:solidFill>
                    <a:srgbClr val="484848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이해관계자 관계 및 사회적 책임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4462" y="4295774"/>
              <a:ext cx="3092219" cy="325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sz="3200" b="1">
                  <a:solidFill>
                    <a:srgbClr val="1EABDA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지배구조</a:t>
              </a:r>
              <a:r>
                <a:rPr lang="en-US" sz="3200" b="1">
                  <a:solidFill>
                    <a:srgbClr val="1EABDA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(Governance)</a:t>
              </a:r>
              <a:endParaRPr sz="3200" b="1">
                <a:solidFill>
                  <a:srgbClr val="1EABDA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24462" y="4662486"/>
              <a:ext cx="2360195" cy="24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400" b="0">
                  <a:solidFill>
                    <a:srgbClr val="484848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의사결정 구조 및 윤리적 운영</a:t>
              </a:r>
            </a:p>
          </p:txBody>
        </p:sp>
        <p:sp>
          <p:nvSpPr>
            <p:cNvPr id="23" name="Rounded Rectangle 14"/>
            <p:cNvSpPr/>
            <p:nvPr/>
          </p:nvSpPr>
          <p:spPr>
            <a:xfrm>
              <a:off x="4529518" y="2743199"/>
              <a:ext cx="467296" cy="438721"/>
            </a:xfrm>
            <a:custGeom>
              <a:avLst/>
              <a:gdLst/>
              <a:ahLst/>
              <a:cxnLst/>
              <a:rect l="0" t="0" r="0" b="0"/>
              <a:pathLst>
                <a:path w="467296" h="438721">
                  <a:moveTo>
                    <a:pt x="218693" y="0"/>
                  </a:moveTo>
                  <a:cubicBezTo>
                    <a:pt x="153923" y="13715"/>
                    <a:pt x="95249" y="104775"/>
                    <a:pt x="95249" y="219075"/>
                  </a:cubicBezTo>
                  <a:cubicBezTo>
                    <a:pt x="95249" y="333375"/>
                    <a:pt x="152209" y="426910"/>
                    <a:pt x="218693" y="438150"/>
                  </a:cubicBezTo>
                  <a:moveTo>
                    <a:pt x="26669" y="114300"/>
                  </a:moveTo>
                  <a:lnTo>
                    <a:pt x="228600" y="114300"/>
                  </a:lnTo>
                  <a:moveTo>
                    <a:pt x="180975" y="209550"/>
                  </a:moveTo>
                  <a:lnTo>
                    <a:pt x="0" y="209550"/>
                  </a:lnTo>
                  <a:moveTo>
                    <a:pt x="171450" y="304800"/>
                  </a:moveTo>
                  <a:lnTo>
                    <a:pt x="17335" y="304800"/>
                  </a:lnTo>
                  <a:moveTo>
                    <a:pt x="219075" y="438721"/>
                  </a:moveTo>
                  <a:cubicBezTo>
                    <a:pt x="98083" y="438721"/>
                    <a:pt x="0" y="340638"/>
                    <a:pt x="0" y="219646"/>
                  </a:cubicBezTo>
                  <a:cubicBezTo>
                    <a:pt x="0" y="98654"/>
                    <a:pt x="98083" y="571"/>
                    <a:pt x="219075" y="571"/>
                  </a:cubicBezTo>
                  <a:cubicBezTo>
                    <a:pt x="222313" y="571"/>
                    <a:pt x="225361" y="571"/>
                    <a:pt x="228600" y="571"/>
                  </a:cubicBezTo>
                  <a:lnTo>
                    <a:pt x="228600" y="161925"/>
                  </a:lnTo>
                  <a:moveTo>
                    <a:pt x="434149" y="114300"/>
                  </a:moveTo>
                  <a:cubicBezTo>
                    <a:pt x="434149" y="114300"/>
                    <a:pt x="467296" y="357949"/>
                    <a:pt x="323278" y="377570"/>
                  </a:cubicBezTo>
                  <a:cubicBezTo>
                    <a:pt x="269125" y="383399"/>
                    <a:pt x="220171" y="345065"/>
                    <a:pt x="212844" y="291095"/>
                  </a:cubicBezTo>
                  <a:cubicBezTo>
                    <a:pt x="205517" y="237124"/>
                    <a:pt x="242480" y="187127"/>
                    <a:pt x="296227" y="178307"/>
                  </a:cubicBezTo>
                  <a:cubicBezTo>
                    <a:pt x="362521" y="169163"/>
                    <a:pt x="434149" y="114299"/>
                    <a:pt x="434149" y="114299"/>
                  </a:cubicBezTo>
                  <a:close/>
                  <a:moveTo>
                    <a:pt x="330898" y="251269"/>
                  </a:moveTo>
                  <a:cubicBezTo>
                    <a:pt x="248792" y="297751"/>
                    <a:pt x="226313" y="384047"/>
                    <a:pt x="220598" y="438150"/>
                  </a:cubicBezTo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4" name="Rounded Rectangle 15"/>
            <p:cNvSpPr/>
            <p:nvPr/>
          </p:nvSpPr>
          <p:spPr>
            <a:xfrm>
              <a:off x="4543405" y="3543299"/>
              <a:ext cx="409613" cy="438150"/>
            </a:xfrm>
            <a:custGeom>
              <a:avLst/>
              <a:gdLst/>
              <a:ahLst/>
              <a:cxnLst/>
              <a:rect l="0" t="0" r="0" b="0"/>
              <a:pathLst>
                <a:path w="409613" h="438150">
                  <a:moveTo>
                    <a:pt x="140722" y="291274"/>
                  </a:moveTo>
                  <a:cubicBezTo>
                    <a:pt x="140716" y="255551"/>
                    <a:pt x="169674" y="226589"/>
                    <a:pt x="205397" y="226589"/>
                  </a:cubicBezTo>
                  <a:cubicBezTo>
                    <a:pt x="241120" y="226589"/>
                    <a:pt x="270077" y="255551"/>
                    <a:pt x="270071" y="291274"/>
                  </a:cubicBezTo>
                  <a:cubicBezTo>
                    <a:pt x="270077" y="326997"/>
                    <a:pt x="241120" y="355959"/>
                    <a:pt x="205397" y="355959"/>
                  </a:cubicBezTo>
                  <a:cubicBezTo>
                    <a:pt x="169674" y="355959"/>
                    <a:pt x="140716" y="326997"/>
                    <a:pt x="140722" y="291274"/>
                  </a:cubicBezTo>
                  <a:moveTo>
                    <a:pt x="106241" y="438150"/>
                  </a:moveTo>
                  <a:cubicBezTo>
                    <a:pt x="121199" y="397031"/>
                    <a:pt x="159981" y="369409"/>
                    <a:pt x="203730" y="368716"/>
                  </a:cubicBezTo>
                  <a:cubicBezTo>
                    <a:pt x="247480" y="368022"/>
                    <a:pt x="287118" y="394401"/>
                    <a:pt x="303371" y="435025"/>
                  </a:cubicBezTo>
                  <a:moveTo>
                    <a:pt x="31413" y="314267"/>
                  </a:moveTo>
                  <a:cubicBezTo>
                    <a:pt x="31413" y="291247"/>
                    <a:pt x="50074" y="272586"/>
                    <a:pt x="73094" y="272586"/>
                  </a:cubicBezTo>
                  <a:cubicBezTo>
                    <a:pt x="96114" y="272586"/>
                    <a:pt x="114776" y="291247"/>
                    <a:pt x="114776" y="314267"/>
                  </a:cubicBezTo>
                  <a:cubicBezTo>
                    <a:pt x="114776" y="337287"/>
                    <a:pt x="96114" y="355949"/>
                    <a:pt x="73094" y="355949"/>
                  </a:cubicBezTo>
                  <a:cubicBezTo>
                    <a:pt x="50074" y="355949"/>
                    <a:pt x="31413" y="337287"/>
                    <a:pt x="31413" y="314267"/>
                  </a:cubicBezTo>
                  <a:moveTo>
                    <a:pt x="0" y="435673"/>
                  </a:moveTo>
                  <a:cubicBezTo>
                    <a:pt x="13998" y="408158"/>
                    <a:pt x="42223" y="390798"/>
                    <a:pt x="73094" y="390715"/>
                  </a:cubicBezTo>
                  <a:cubicBezTo>
                    <a:pt x="91306" y="390697"/>
                    <a:pt x="108997" y="396795"/>
                    <a:pt x="123329" y="408031"/>
                  </a:cubicBezTo>
                  <a:moveTo>
                    <a:pt x="294836" y="314267"/>
                  </a:moveTo>
                  <a:cubicBezTo>
                    <a:pt x="294836" y="291247"/>
                    <a:pt x="313498" y="272586"/>
                    <a:pt x="336518" y="272586"/>
                  </a:cubicBezTo>
                  <a:cubicBezTo>
                    <a:pt x="359538" y="272586"/>
                    <a:pt x="378199" y="291247"/>
                    <a:pt x="378199" y="314267"/>
                  </a:cubicBezTo>
                  <a:cubicBezTo>
                    <a:pt x="378199" y="337287"/>
                    <a:pt x="359538" y="355949"/>
                    <a:pt x="336518" y="355949"/>
                  </a:cubicBezTo>
                  <a:cubicBezTo>
                    <a:pt x="313498" y="355949"/>
                    <a:pt x="294836" y="337287"/>
                    <a:pt x="294836" y="314267"/>
                  </a:cubicBezTo>
                  <a:moveTo>
                    <a:pt x="286988" y="407441"/>
                  </a:moveTo>
                  <a:cubicBezTo>
                    <a:pt x="301202" y="396556"/>
                    <a:pt x="318615" y="390676"/>
                    <a:pt x="336518" y="390715"/>
                  </a:cubicBezTo>
                  <a:cubicBezTo>
                    <a:pt x="367389" y="390798"/>
                    <a:pt x="395614" y="408158"/>
                    <a:pt x="409613" y="435673"/>
                  </a:cubicBezTo>
                  <a:moveTo>
                    <a:pt x="383438" y="98278"/>
                  </a:moveTo>
                  <a:lnTo>
                    <a:pt x="370103" y="141884"/>
                  </a:lnTo>
                  <a:cubicBezTo>
                    <a:pt x="368103" y="148422"/>
                    <a:pt x="363964" y="154098"/>
                    <a:pt x="358349" y="158000"/>
                  </a:cubicBezTo>
                  <a:lnTo>
                    <a:pt x="294151" y="202425"/>
                  </a:lnTo>
                  <a:cubicBezTo>
                    <a:pt x="279939" y="212255"/>
                    <a:pt x="264547" y="219932"/>
                    <a:pt x="253593" y="206883"/>
                  </a:cubicBezTo>
                  <a:cubicBezTo>
                    <a:pt x="245082" y="194741"/>
                    <a:pt x="246908" y="178168"/>
                    <a:pt x="257860" y="168173"/>
                  </a:cubicBezTo>
                  <a:lnTo>
                    <a:pt x="293579" y="133330"/>
                  </a:lnTo>
                  <a:cubicBezTo>
                    <a:pt x="302626" y="123405"/>
                    <a:pt x="304710" y="108966"/>
                    <a:pt x="298837" y="96888"/>
                  </a:cubicBezTo>
                  <a:cubicBezTo>
                    <a:pt x="295865" y="89268"/>
                    <a:pt x="282416" y="81915"/>
                    <a:pt x="274796" y="78105"/>
                  </a:cubicBezTo>
                  <a:cubicBezTo>
                    <a:pt x="265231" y="73468"/>
                    <a:pt x="253935" y="74191"/>
                    <a:pt x="245040" y="80010"/>
                  </a:cubicBezTo>
                  <a:lnTo>
                    <a:pt x="197319" y="111118"/>
                  </a:lnTo>
                  <a:cubicBezTo>
                    <a:pt x="192294" y="114396"/>
                    <a:pt x="188361" y="119099"/>
                    <a:pt x="186023" y="124625"/>
                  </a:cubicBezTo>
                  <a:lnTo>
                    <a:pt x="171773" y="184213"/>
                  </a:lnTo>
                  <a:cubicBezTo>
                    <a:pt x="169567" y="192814"/>
                    <a:pt x="163089" y="199673"/>
                    <a:pt x="154628" y="202368"/>
                  </a:cubicBezTo>
                  <a:cubicBezTo>
                    <a:pt x="140246" y="207413"/>
                    <a:pt x="124347" y="201058"/>
                    <a:pt x="117405" y="187490"/>
                  </a:cubicBezTo>
                  <a:cubicBezTo>
                    <a:pt x="112963" y="174516"/>
                    <a:pt x="113016" y="160424"/>
                    <a:pt x="117557" y="147485"/>
                  </a:cubicBezTo>
                  <a:lnTo>
                    <a:pt x="128987" y="105289"/>
                  </a:lnTo>
                  <a:cubicBezTo>
                    <a:pt x="133548" y="88512"/>
                    <a:pt x="143611" y="73753"/>
                    <a:pt x="157562" y="63379"/>
                  </a:cubicBezTo>
                  <a:lnTo>
                    <a:pt x="223989" y="14096"/>
                  </a:lnTo>
                  <a:cubicBezTo>
                    <a:pt x="234204" y="6520"/>
                    <a:pt x="246500" y="2264"/>
                    <a:pt x="259213" y="1904"/>
                  </a:cubicBezTo>
                  <a:lnTo>
                    <a:pt x="328631" y="0"/>
                  </a:lnTo>
                </a:path>
              </a:pathLst>
            </a:custGeom>
            <a:noFill/>
            <a:ln w="14287">
              <a:solidFill>
                <a:srgbClr val="92BD39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25" name="Rounded Rectangle 16"/>
            <p:cNvSpPr/>
            <p:nvPr/>
          </p:nvSpPr>
          <p:spPr>
            <a:xfrm>
              <a:off x="4538218" y="4368506"/>
              <a:ext cx="419987" cy="387934"/>
            </a:xfrm>
            <a:custGeom>
              <a:avLst/>
              <a:gdLst/>
              <a:ahLst/>
              <a:cxnLst/>
              <a:rect l="0" t="0" r="0" b="0"/>
              <a:pathLst>
                <a:path w="419987" h="387934">
                  <a:moveTo>
                    <a:pt x="209993" y="92659"/>
                  </a:moveTo>
                  <a:lnTo>
                    <a:pt x="209993" y="387934"/>
                  </a:lnTo>
                  <a:moveTo>
                    <a:pt x="257618" y="387934"/>
                  </a:moveTo>
                  <a:lnTo>
                    <a:pt x="162368" y="387934"/>
                  </a:lnTo>
                  <a:moveTo>
                    <a:pt x="443" y="273634"/>
                  </a:moveTo>
                  <a:lnTo>
                    <a:pt x="67118" y="131444"/>
                  </a:lnTo>
                  <a:lnTo>
                    <a:pt x="133793" y="273634"/>
                  </a:lnTo>
                  <a:moveTo>
                    <a:pt x="209993" y="35509"/>
                  </a:moveTo>
                  <a:cubicBezTo>
                    <a:pt x="225775" y="35509"/>
                    <a:pt x="238568" y="48302"/>
                    <a:pt x="238568" y="64084"/>
                  </a:cubicBezTo>
                  <a:cubicBezTo>
                    <a:pt x="238568" y="79865"/>
                    <a:pt x="225775" y="92659"/>
                    <a:pt x="209993" y="92659"/>
                  </a:cubicBezTo>
                  <a:cubicBezTo>
                    <a:pt x="194212" y="92659"/>
                    <a:pt x="181418" y="79865"/>
                    <a:pt x="181418" y="64084"/>
                  </a:cubicBezTo>
                  <a:cubicBezTo>
                    <a:pt x="181418" y="48302"/>
                    <a:pt x="194212" y="35509"/>
                    <a:pt x="209993" y="35509"/>
                  </a:cubicBezTo>
                  <a:close/>
                  <a:moveTo>
                    <a:pt x="19483" y="321269"/>
                  </a:moveTo>
                  <a:cubicBezTo>
                    <a:pt x="6882" y="308667"/>
                    <a:pt x="0" y="291449"/>
                    <a:pt x="443" y="273634"/>
                  </a:cubicBezTo>
                  <a:lnTo>
                    <a:pt x="133793" y="273634"/>
                  </a:lnTo>
                  <a:cubicBezTo>
                    <a:pt x="134237" y="291449"/>
                    <a:pt x="127355" y="308668"/>
                    <a:pt x="114753" y="321269"/>
                  </a:cubicBezTo>
                  <a:cubicBezTo>
                    <a:pt x="102152" y="333870"/>
                    <a:pt x="84934" y="340752"/>
                    <a:pt x="67118" y="340309"/>
                  </a:cubicBezTo>
                  <a:cubicBezTo>
                    <a:pt x="49303" y="340752"/>
                    <a:pt x="32085" y="333870"/>
                    <a:pt x="19483" y="321269"/>
                  </a:cubicBezTo>
                  <a:close/>
                  <a:moveTo>
                    <a:pt x="286193" y="159334"/>
                  </a:moveTo>
                  <a:lnTo>
                    <a:pt x="352868" y="15830"/>
                  </a:lnTo>
                  <a:lnTo>
                    <a:pt x="419543" y="159334"/>
                  </a:lnTo>
                  <a:moveTo>
                    <a:pt x="352868" y="226009"/>
                  </a:moveTo>
                  <a:cubicBezTo>
                    <a:pt x="335053" y="226452"/>
                    <a:pt x="317834" y="219570"/>
                    <a:pt x="305233" y="206969"/>
                  </a:cubicBezTo>
                  <a:cubicBezTo>
                    <a:pt x="292632" y="194367"/>
                    <a:pt x="285749" y="177149"/>
                    <a:pt x="286193" y="159334"/>
                  </a:cubicBezTo>
                  <a:lnTo>
                    <a:pt x="419543" y="159334"/>
                  </a:lnTo>
                  <a:cubicBezTo>
                    <a:pt x="419987" y="177149"/>
                    <a:pt x="413105" y="194367"/>
                    <a:pt x="400503" y="206969"/>
                  </a:cubicBezTo>
                  <a:cubicBezTo>
                    <a:pt x="387902" y="219570"/>
                    <a:pt x="370684" y="226452"/>
                    <a:pt x="352868" y="226009"/>
                  </a:cubicBezTo>
                  <a:close/>
                  <a:moveTo>
                    <a:pt x="238454" y="62102"/>
                  </a:moveTo>
                  <a:lnTo>
                    <a:pt x="392016" y="0"/>
                  </a:lnTo>
                  <a:moveTo>
                    <a:pt x="27990" y="147237"/>
                  </a:moveTo>
                  <a:lnTo>
                    <a:pt x="188372" y="82353"/>
                  </a:lnTo>
                </a:path>
              </a:pathLst>
            </a:custGeom>
            <a:noFill/>
            <a:ln w="14287">
              <a:solidFill>
                <a:srgbClr val="1EABDA"/>
              </a:solidFill>
            </a:ln>
          </p:spPr>
          <p:txBody>
            <a:bodyPr rtlCol="0" anchor="ctr"/>
            <a:lstStyle/>
            <a:p>
              <a:pPr algn="ctr"/>
              <a:endParaRPr sz="3200"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58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60" y="3617905"/>
            <a:ext cx="7011378" cy="27245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38502" y="6102731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https://esg.krx.co.kr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3900" y="1708031"/>
            <a:ext cx="1074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환경</a:t>
            </a:r>
            <a:r>
              <a:rPr lang="en-US" altLang="ko-KR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(Environmental), </a:t>
            </a:r>
            <a:r>
              <a:rPr lang="ko-KR" altLang="en-US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사회</a:t>
            </a:r>
            <a:r>
              <a:rPr lang="en-US" altLang="ko-KR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(Social), </a:t>
            </a:r>
            <a:r>
              <a:rPr lang="ko-KR" altLang="en-US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지배구조</a:t>
            </a:r>
            <a:r>
              <a:rPr lang="en-US" altLang="ko-KR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(Governance)</a:t>
            </a:r>
            <a:r>
              <a:rPr lang="ko-KR" altLang="en-US" sz="20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영문 첫 글자를 조합한 </a:t>
            </a:r>
            <a:r>
              <a:rPr lang="ko-KR" altLang="en-US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단어로</a:t>
            </a:r>
            <a:r>
              <a:rPr lang="en-US" altLang="ko-KR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기업 경영에서 지속가능성을 달성하기 위한 </a:t>
            </a:r>
            <a:r>
              <a:rPr lang="en-US" altLang="ko-KR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가지 핵심 요소임</a:t>
            </a:r>
            <a:endParaRPr lang="en-US" altLang="ko-KR" sz="20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endParaRPr lang="ko-KR" altLang="en-US" sz="20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3900" y="3112253"/>
            <a:ext cx="5878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기업의 지속적인 성장 및 생존과 직결되는 </a:t>
            </a:r>
            <a:r>
              <a:rPr lang="ko-KR" altLang="en-US" sz="2000" dirty="0" err="1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핵심가치들</a:t>
            </a:r>
            <a:endParaRPr lang="ko-KR" altLang="en-US" sz="2000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2523731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를 구성하는 세부 요소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2757884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" name="5ITZtGhKln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73200" y="1200150"/>
            <a:ext cx="90932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032" y="1005189"/>
            <a:ext cx="11403235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2000">
                <a:solidFill>
                  <a:srgbClr val="00B0F0"/>
                </a:solidFill>
                <a:latin typeface="+mn-ea"/>
                <a:ea typeface="+mn-ea"/>
              </a:rPr>
              <a:t>●</a:t>
            </a:r>
            <a:r>
              <a:rPr lang="ko-KR" altLang="en-US" sz="2000">
                <a:latin typeface="+mn-ea"/>
                <a:ea typeface="+mn-ea"/>
              </a:rPr>
              <a:t> </a:t>
            </a:r>
            <a:r>
              <a:rPr lang="en-US" altLang="ko-KR" sz="2000" b="1">
                <a:latin typeface="+mn-ea"/>
                <a:ea typeface="+mn-ea"/>
              </a:rPr>
              <a:t>E = </a:t>
            </a:r>
            <a:r>
              <a:rPr lang="ko-KR" altLang="en-US" sz="2000" b="1">
                <a:latin typeface="+mn-ea"/>
                <a:ea typeface="+mn-ea"/>
              </a:rPr>
              <a:t>환경 </a:t>
            </a:r>
            <a:r>
              <a:rPr lang="en-US" altLang="ko-KR" sz="2000" b="1">
                <a:latin typeface="+mn-ea"/>
                <a:ea typeface="+mn-ea"/>
              </a:rPr>
              <a:t>(Environment)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</a:t>
            </a:r>
            <a:r>
              <a:rPr lang="en-US" altLang="ko-KR" sz="2000">
                <a:latin typeface="+mn-ea"/>
                <a:ea typeface="+mn-ea"/>
              </a:rPr>
              <a:t>: </a:t>
            </a:r>
            <a:r>
              <a:rPr lang="ko-KR" altLang="en-US" sz="2000" b="1">
                <a:latin typeface="+mn-ea"/>
                <a:ea typeface="+mn-ea"/>
              </a:rPr>
              <a:t>지구를 아끼자</a:t>
            </a:r>
            <a:r>
              <a:rPr lang="en-US" altLang="ko-KR" sz="2000" b="1">
                <a:latin typeface="+mn-ea"/>
                <a:ea typeface="+mn-ea"/>
              </a:rPr>
              <a:t>!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공기 더럽히지 않기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바다에 쓰레기 버리지 않기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나무 많이 심기 같은 거야</a:t>
            </a:r>
            <a:r>
              <a:rPr lang="en-US" altLang="ko-KR" sz="2000">
                <a:latin typeface="+mn-ea"/>
                <a:ea typeface="+mn-ea"/>
              </a:rPr>
              <a:t>.</a:t>
            </a:r>
            <a:br>
              <a:rPr lang="en-US" altLang="ko-KR" sz="2000">
                <a:latin typeface="+mn-ea"/>
                <a:ea typeface="+mn-ea"/>
              </a:rPr>
            </a:br>
            <a:r>
              <a:rPr lang="en-US" altLang="ko-KR" sz="2000">
                <a:solidFill>
                  <a:srgbClr val="00B0F0"/>
                </a:solidFill>
                <a:latin typeface="+mn-ea"/>
                <a:ea typeface="+mn-ea"/>
              </a:rPr>
              <a:t>    → </a:t>
            </a:r>
            <a:r>
              <a:rPr lang="ko-KR" altLang="en-US" sz="2000">
                <a:solidFill>
                  <a:srgbClr val="00B0F0"/>
                </a:solidFill>
                <a:latin typeface="+mn-ea"/>
                <a:ea typeface="+mn-ea"/>
              </a:rPr>
              <a:t>예</a:t>
            </a:r>
            <a:r>
              <a:rPr lang="en-US" altLang="ko-KR" sz="2000">
                <a:solidFill>
                  <a:srgbClr val="00B0F0"/>
                </a:solidFill>
                <a:latin typeface="+mn-ea"/>
                <a:ea typeface="+mn-ea"/>
              </a:rPr>
              <a:t>: </a:t>
            </a:r>
            <a:r>
              <a:rPr lang="ko-KR" altLang="en-US" sz="2000">
                <a:solidFill>
                  <a:srgbClr val="00B0F0"/>
                </a:solidFill>
                <a:latin typeface="+mn-ea"/>
                <a:ea typeface="+mn-ea"/>
              </a:rPr>
              <a:t>전기 아껴 쓰기</a:t>
            </a:r>
            <a:r>
              <a:rPr lang="en-US" altLang="ko-KR" sz="2000">
                <a:solidFill>
                  <a:srgbClr val="00B0F0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rgbClr val="00B0F0"/>
                </a:solidFill>
                <a:latin typeface="+mn-ea"/>
                <a:ea typeface="+mn-ea"/>
              </a:rPr>
              <a:t>플라스틱 줄이기</a:t>
            </a:r>
            <a:r>
              <a:rPr lang="en-US" altLang="ko-KR" sz="2000">
                <a:solidFill>
                  <a:srgbClr val="00B0F0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rgbClr val="00B0F0"/>
                </a:solidFill>
                <a:latin typeface="+mn-ea"/>
                <a:ea typeface="+mn-ea"/>
              </a:rPr>
              <a:t>재활용 잘하기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92D050"/>
                </a:solidFill>
                <a:latin typeface="SB 어그로 Light"/>
                <a:ea typeface="SB 어그로 Light"/>
              </a:rPr>
              <a:t>●</a:t>
            </a:r>
            <a:r>
              <a:rPr lang="ko-KR" altLang="en-US" sz="2000">
                <a:latin typeface="+mn-ea"/>
                <a:ea typeface="+mn-ea"/>
              </a:rPr>
              <a:t> </a:t>
            </a:r>
            <a:r>
              <a:rPr lang="en-US" altLang="ko-KR" sz="2000" b="1">
                <a:latin typeface="+mn-ea"/>
                <a:ea typeface="+mn-ea"/>
              </a:rPr>
              <a:t>S = </a:t>
            </a:r>
            <a:r>
              <a:rPr lang="ko-KR" altLang="en-US" sz="2000" b="1">
                <a:latin typeface="+mn-ea"/>
                <a:ea typeface="+mn-ea"/>
              </a:rPr>
              <a:t>사회 </a:t>
            </a:r>
            <a:r>
              <a:rPr lang="en-US" altLang="ko-KR" sz="2000" b="1">
                <a:latin typeface="+mn-ea"/>
                <a:ea typeface="+mn-ea"/>
              </a:rPr>
              <a:t>(Social)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</a:t>
            </a:r>
            <a:r>
              <a:rPr lang="en-US" altLang="ko-KR" sz="2000">
                <a:latin typeface="+mn-ea"/>
                <a:ea typeface="+mn-ea"/>
              </a:rPr>
              <a:t>: </a:t>
            </a:r>
            <a:r>
              <a:rPr lang="ko-KR" altLang="en-US" sz="2000" b="1">
                <a:latin typeface="+mn-ea"/>
                <a:ea typeface="+mn-ea"/>
              </a:rPr>
              <a:t>모두가 함께 행복하게</a:t>
            </a:r>
            <a:r>
              <a:rPr lang="en-US" altLang="ko-KR" sz="2000" b="1">
                <a:latin typeface="+mn-ea"/>
                <a:ea typeface="+mn-ea"/>
              </a:rPr>
              <a:t>!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친구를 괴롭히지 않고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아픈 사람도 도와주고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불공정한 일 없이 같이 살아가자는 뜻이야</a:t>
            </a:r>
            <a:r>
              <a:rPr lang="en-US" altLang="ko-KR" sz="2000">
                <a:latin typeface="+mn-ea"/>
                <a:ea typeface="+mn-ea"/>
              </a:rPr>
              <a:t>.</a:t>
            </a:r>
            <a:br>
              <a:rPr lang="en-US" altLang="ko-KR" sz="2000">
                <a:latin typeface="+mn-ea"/>
                <a:ea typeface="+mn-ea"/>
              </a:rPr>
            </a:br>
            <a:r>
              <a:rPr lang="en-US" altLang="ko-KR" sz="2000">
                <a:solidFill>
                  <a:srgbClr val="92D050"/>
                </a:solidFill>
                <a:latin typeface="+mn-ea"/>
                <a:ea typeface="+mn-ea"/>
              </a:rPr>
              <a:t>    → </a:t>
            </a:r>
            <a:r>
              <a:rPr lang="ko-KR" altLang="en-US" sz="2000">
                <a:solidFill>
                  <a:srgbClr val="92D050"/>
                </a:solidFill>
                <a:latin typeface="+mn-ea"/>
                <a:ea typeface="+mn-ea"/>
              </a:rPr>
              <a:t>예</a:t>
            </a:r>
            <a:r>
              <a:rPr lang="en-US" altLang="ko-KR" sz="2000">
                <a:solidFill>
                  <a:srgbClr val="92D050"/>
                </a:solidFill>
                <a:latin typeface="+mn-ea"/>
                <a:ea typeface="+mn-ea"/>
              </a:rPr>
              <a:t>: </a:t>
            </a:r>
            <a:r>
              <a:rPr lang="ko-KR" altLang="en-US" sz="2000">
                <a:solidFill>
                  <a:srgbClr val="92D050"/>
                </a:solidFill>
                <a:latin typeface="+mn-ea"/>
                <a:ea typeface="+mn-ea"/>
              </a:rPr>
              <a:t>장애인도 함께 일할 수 있게 돕기</a:t>
            </a:r>
            <a:r>
              <a:rPr lang="en-US" altLang="ko-KR" sz="2000">
                <a:solidFill>
                  <a:srgbClr val="92D050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rgbClr val="92D050"/>
                </a:solidFill>
                <a:latin typeface="+mn-ea"/>
                <a:ea typeface="+mn-ea"/>
              </a:rPr>
              <a:t>남녀 차별하지 않기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rgbClr val="FFC000"/>
                </a:solidFill>
                <a:latin typeface="SB 어그로 Light"/>
                <a:ea typeface="SB 어그로 Light"/>
              </a:rPr>
              <a:t>●</a:t>
            </a:r>
            <a:r>
              <a:rPr lang="ko-KR" altLang="en-US" sz="2000">
                <a:latin typeface="+mn-ea"/>
                <a:ea typeface="+mn-ea"/>
              </a:rPr>
              <a:t> </a:t>
            </a:r>
            <a:r>
              <a:rPr lang="en-US" altLang="ko-KR" sz="2000" b="1">
                <a:latin typeface="+mn-ea"/>
                <a:ea typeface="+mn-ea"/>
              </a:rPr>
              <a:t>G = </a:t>
            </a:r>
            <a:r>
              <a:rPr lang="ko-KR" altLang="en-US" sz="2000" b="1">
                <a:latin typeface="+mn-ea"/>
                <a:ea typeface="+mn-ea"/>
              </a:rPr>
              <a:t>지배구조 </a:t>
            </a:r>
            <a:r>
              <a:rPr lang="en-US" altLang="ko-KR" sz="2000" b="1">
                <a:latin typeface="+mn-ea"/>
                <a:ea typeface="+mn-ea"/>
              </a:rPr>
              <a:t>(Governance)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</a:t>
            </a:r>
            <a:r>
              <a:rPr lang="en-US" altLang="ko-KR" sz="2000">
                <a:latin typeface="+mn-ea"/>
                <a:ea typeface="+mn-ea"/>
              </a:rPr>
              <a:t>: </a:t>
            </a:r>
            <a:r>
              <a:rPr lang="ko-KR" altLang="en-US" sz="2000" b="1">
                <a:latin typeface="+mn-ea"/>
                <a:ea typeface="+mn-ea"/>
              </a:rPr>
              <a:t>정직하게 운영하자</a:t>
            </a:r>
            <a:r>
              <a:rPr lang="en-US" altLang="ko-KR" sz="2000" b="1">
                <a:latin typeface="+mn-ea"/>
                <a:ea typeface="+mn-ea"/>
              </a:rPr>
              <a:t>!</a:t>
            </a:r>
            <a:br>
              <a:rPr lang="ko-KR" altLang="en-US" sz="2000">
                <a:latin typeface="+mn-ea"/>
                <a:ea typeface="+mn-ea"/>
              </a:rPr>
            </a:br>
            <a:r>
              <a:rPr lang="ko-KR" altLang="en-US" sz="2000">
                <a:latin typeface="+mn-ea"/>
                <a:ea typeface="+mn-ea"/>
              </a:rPr>
              <a:t>    회사나 조직이 </a:t>
            </a:r>
            <a:r>
              <a:rPr lang="ko-KR" altLang="en-US" sz="2000" b="1">
                <a:latin typeface="+mn-ea"/>
                <a:ea typeface="+mn-ea"/>
              </a:rPr>
              <a:t>거짓말 안 하고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 b="1">
                <a:latin typeface="+mn-ea"/>
                <a:ea typeface="+mn-ea"/>
              </a:rPr>
              <a:t>공정하게</a:t>
            </a:r>
            <a:r>
              <a:rPr lang="ko-KR" altLang="en-US" sz="2000">
                <a:latin typeface="+mn-ea"/>
                <a:ea typeface="+mn-ea"/>
              </a:rPr>
              <a:t> 움직이도록 하는 거야</a:t>
            </a:r>
            <a:r>
              <a:rPr lang="en-US" altLang="ko-KR" sz="2000">
                <a:latin typeface="+mn-ea"/>
                <a:ea typeface="+mn-ea"/>
              </a:rPr>
              <a:t>.</a:t>
            </a:r>
            <a:br>
              <a:rPr lang="en-US" altLang="ko-KR" sz="2000">
                <a:latin typeface="+mn-ea"/>
                <a:ea typeface="+mn-ea"/>
              </a:rPr>
            </a:br>
            <a:r>
              <a:rPr lang="en-US" altLang="ko-KR" sz="2000">
                <a:solidFill>
                  <a:srgbClr val="FFC000"/>
                </a:solidFill>
                <a:latin typeface="+mn-ea"/>
                <a:ea typeface="+mn-ea"/>
              </a:rPr>
              <a:t>    → </a:t>
            </a:r>
            <a:r>
              <a:rPr lang="ko-KR" altLang="en-US" sz="2000">
                <a:solidFill>
                  <a:srgbClr val="FFC000"/>
                </a:solidFill>
                <a:latin typeface="+mn-ea"/>
                <a:ea typeface="+mn-ea"/>
              </a:rPr>
              <a:t>예</a:t>
            </a:r>
            <a:r>
              <a:rPr lang="en-US" altLang="ko-KR" sz="2000">
                <a:solidFill>
                  <a:srgbClr val="FFC000"/>
                </a:solidFill>
                <a:latin typeface="+mn-ea"/>
                <a:ea typeface="+mn-ea"/>
              </a:rPr>
              <a:t>: </a:t>
            </a:r>
            <a:r>
              <a:rPr lang="ko-KR" altLang="en-US" sz="2000">
                <a:solidFill>
                  <a:srgbClr val="FFC000"/>
                </a:solidFill>
                <a:latin typeface="+mn-ea"/>
                <a:ea typeface="+mn-ea"/>
              </a:rPr>
              <a:t>돈을 속여서 쓰지 않기</a:t>
            </a:r>
            <a:r>
              <a:rPr lang="en-US" altLang="ko-KR" sz="2000">
                <a:solidFill>
                  <a:srgbClr val="FFC000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rgbClr val="FFC000"/>
                </a:solidFill>
                <a:latin typeface="+mn-ea"/>
                <a:ea typeface="+mn-ea"/>
              </a:rPr>
              <a:t>모든 사람이 의견을 낼 수 있게 하기</a:t>
            </a:r>
          </a:p>
        </p:txBody>
      </p:sp>
    </p:spTree>
    <p:extLst>
      <p:ext uri="{BB962C8B-B14F-4D97-AF65-F5344CB8AC3E}">
        <p14:creationId xmlns:p14="http://schemas.microsoft.com/office/powerpoint/2010/main" val="253475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467032" y="1278028"/>
            <a:ext cx="1102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00B0F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💡</a:t>
            </a:r>
            <a:r>
              <a:rPr lang="ko-KR" altLang="en-US" sz="2400">
                <a:solidFill>
                  <a:srgbClr val="FFC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쉽게 말하면</a:t>
            </a:r>
            <a:r>
              <a:rPr lang="en-US" altLang="ko-KR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ESG</a:t>
            </a:r>
            <a:r>
              <a:rPr lang="ko-KR" altLang="en-US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는 </a:t>
            </a:r>
            <a:r>
              <a:rPr lang="en-US" altLang="ko-KR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"</a:t>
            </a:r>
            <a:r>
              <a:rPr lang="ko-KR" altLang="en-US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착한 회사 만들기 </a:t>
            </a:r>
            <a:r>
              <a:rPr lang="en-US" altLang="ko-KR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3</a:t>
            </a:r>
            <a:r>
              <a:rPr lang="ko-KR" altLang="en-US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종 세트</a:t>
            </a:r>
            <a:r>
              <a:rPr lang="en-US" altLang="ko-KR" sz="2400" b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"</a:t>
            </a:r>
            <a:r>
              <a:rPr lang="ko-KR" altLang="en-US" sz="240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야</a:t>
            </a:r>
            <a:r>
              <a:rPr lang="en-US" altLang="ko-KR" sz="240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49632" y="1917099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latin typeface="+mn-ea"/>
                <a:ea typeface="+mn-ea"/>
              </a:rPr>
              <a:t>지</a:t>
            </a:r>
            <a:r>
              <a:rPr lang="ko-KR" altLang="en-US" sz="2800">
                <a:latin typeface="+mn-ea"/>
                <a:ea typeface="+mn-ea"/>
              </a:rPr>
              <a:t>구를 지키고</a:t>
            </a:r>
            <a:br>
              <a:rPr lang="ko-KR" altLang="en-US" sz="2800">
                <a:latin typeface="+mn-ea"/>
                <a:ea typeface="+mn-ea"/>
              </a:rPr>
            </a:br>
            <a:r>
              <a:rPr lang="ko-KR" altLang="en-US" sz="4000">
                <a:latin typeface="+mn-ea"/>
                <a:ea typeface="+mn-ea"/>
              </a:rPr>
              <a:t>사</a:t>
            </a:r>
            <a:r>
              <a:rPr lang="ko-KR" altLang="en-US" sz="2800">
                <a:latin typeface="+mn-ea"/>
                <a:ea typeface="+mn-ea"/>
              </a:rPr>
              <a:t>람을 소중히 여기고</a:t>
            </a:r>
            <a:br>
              <a:rPr lang="ko-KR" altLang="en-US" sz="2800">
                <a:latin typeface="+mn-ea"/>
                <a:ea typeface="+mn-ea"/>
              </a:rPr>
            </a:br>
            <a:r>
              <a:rPr lang="ko-KR" altLang="en-US" sz="4000">
                <a:latin typeface="+mn-ea"/>
                <a:ea typeface="+mn-ea"/>
              </a:rPr>
              <a:t>정</a:t>
            </a:r>
            <a:r>
              <a:rPr lang="ko-KR" altLang="en-US" sz="2800">
                <a:latin typeface="+mn-ea"/>
                <a:ea typeface="+mn-ea"/>
              </a:rPr>
              <a:t>직하게 운영하면</a:t>
            </a:r>
            <a:br>
              <a:rPr lang="ko-KR" altLang="en-US" sz="2800">
                <a:latin typeface="+mn-ea"/>
                <a:ea typeface="+mn-ea"/>
              </a:rPr>
            </a:br>
            <a:r>
              <a:rPr lang="ko-KR" altLang="en-US" sz="4000">
                <a:latin typeface="+mn-ea"/>
                <a:ea typeface="+mn-ea"/>
              </a:rPr>
              <a:t>모두가 행복해질 수 있지</a:t>
            </a:r>
            <a:r>
              <a:rPr lang="en-US" altLang="ko-KR" sz="4000">
                <a:latin typeface="+mn-ea"/>
                <a:ea typeface="+mn-ea"/>
              </a:rPr>
              <a:t>!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clrChange>
              <a:clrFrom>
                <a:srgbClr val="A9FAFE"/>
              </a:clrFrom>
              <a:clrTo>
                <a:srgbClr val="A9FA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1841207"/>
            <a:ext cx="4072466" cy="40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히어로가 필요한 이유</a:t>
            </a:r>
          </a:p>
        </p:txBody>
      </p:sp>
      <p:pic>
        <p:nvPicPr>
          <p:cNvPr id="4" name="GdskDk6-1V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37420" y="1621160"/>
            <a:ext cx="8288867" cy="4662488"/>
          </a:xfrm>
          <a:prstGeom prst="rect">
            <a:avLst/>
          </a:prstGeom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탄생 배경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ESG </a:t>
            </a:r>
            <a:r>
              <a:rPr lang="ko-KR" altLang="en-US"/>
              <a:t>히어로가 필요한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999901" y="2327896"/>
            <a:ext cx="1057403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  <a:ea typeface="+mn-ea"/>
              </a:rPr>
              <a:t>"</a:t>
            </a:r>
            <a:r>
              <a:rPr lang="ko-KR" altLang="en-US" sz="4000" dirty="0">
                <a:latin typeface="+mn-ea"/>
                <a:ea typeface="+mn-ea"/>
              </a:rPr>
              <a:t>우리는 생명을 희생해 돈을 벌어서는 안 되며</a:t>
            </a:r>
            <a:r>
              <a:rPr lang="en-US" altLang="ko-KR" sz="400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4000" dirty="0">
                <a:latin typeface="+mn-ea"/>
                <a:ea typeface="+mn-ea"/>
              </a:rPr>
              <a:t>우리의 건강을 희생해 돈을 벌어서도 안 된다</a:t>
            </a:r>
            <a:r>
              <a:rPr lang="en-US" altLang="ko-KR" sz="4000" dirty="0">
                <a:latin typeface="+mn-ea"/>
                <a:ea typeface="+mn-ea"/>
              </a:rPr>
              <a:t>."</a:t>
            </a:r>
            <a:br>
              <a:rPr lang="en-US" altLang="ko-KR" sz="2400" dirty="0">
                <a:latin typeface="+mn-ea"/>
                <a:ea typeface="+mn-ea"/>
              </a:rPr>
            </a:br>
            <a:br>
              <a:rPr lang="en-US" altLang="ko-KR" sz="2400" dirty="0">
                <a:latin typeface="+mn-ea"/>
                <a:ea typeface="+mn-ea"/>
              </a:rPr>
            </a:br>
            <a:r>
              <a:rPr lang="ko-KR" altLang="en-US" sz="2000" dirty="0">
                <a:latin typeface="+mn-ea"/>
                <a:ea typeface="+mn-ea"/>
              </a:rPr>
              <a:t>존 웨슬리</a:t>
            </a:r>
            <a:r>
              <a:rPr lang="en-US" altLang="ko-KR" sz="2000" dirty="0">
                <a:latin typeface="+mn-ea"/>
                <a:ea typeface="+mn-ea"/>
              </a:rPr>
              <a:t>(John Wesley, 1703–1791)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탄생 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3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ESG </a:t>
            </a:r>
            <a:r>
              <a:rPr lang="ko-KR" altLang="en-US"/>
              <a:t>경영 사례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032" y="1621160"/>
            <a:ext cx="10600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 환경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(E):</a:t>
            </a:r>
            <a:r>
              <a:rPr lang="en-US" altLang="ko-KR" sz="2000">
                <a:latin typeface="+mn-ea"/>
                <a:ea typeface="+mn-ea"/>
              </a:rPr>
              <a:t> RE100(</a:t>
            </a:r>
            <a:r>
              <a:rPr lang="ko-KR" altLang="en-US" sz="2000">
                <a:latin typeface="+mn-ea"/>
                <a:ea typeface="+mn-ea"/>
              </a:rPr>
              <a:t>재생에너지 </a:t>
            </a:r>
            <a:r>
              <a:rPr lang="en-US" altLang="ko-KR" sz="2000">
                <a:latin typeface="+mn-ea"/>
                <a:ea typeface="+mn-ea"/>
              </a:rPr>
              <a:t>100%) </a:t>
            </a:r>
            <a:r>
              <a:rPr lang="ko-KR" altLang="en-US" sz="2000">
                <a:latin typeface="+mn-ea"/>
                <a:ea typeface="+mn-ea"/>
              </a:rPr>
              <a:t>선언</a:t>
            </a:r>
            <a:r>
              <a:rPr lang="en-US" altLang="ko-KR" sz="2000">
                <a:latin typeface="+mn-ea"/>
                <a:ea typeface="+mn-ea"/>
              </a:rPr>
              <a:t>, </a:t>
            </a:r>
            <a:r>
              <a:rPr lang="ko-KR" altLang="en-US" sz="2000">
                <a:latin typeface="+mn-ea"/>
                <a:ea typeface="+mn-ea"/>
              </a:rPr>
              <a:t>전기차 배터리 생산 공정의 탄소 중립화 추진</a:t>
            </a:r>
            <a:endParaRPr lang="en-US" altLang="ko-KR" sz="200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 사회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(S):</a:t>
            </a:r>
            <a:r>
              <a:rPr lang="en-US" altLang="ko-KR" sz="2000">
                <a:latin typeface="+mn-ea"/>
                <a:ea typeface="+mn-ea"/>
              </a:rPr>
              <a:t> </a:t>
            </a:r>
            <a:r>
              <a:rPr lang="ko-KR" altLang="en-US" sz="2000">
                <a:latin typeface="+mn-ea"/>
                <a:ea typeface="+mn-ea"/>
              </a:rPr>
              <a:t>지역 학교 장학금 지원 및 교육 프로그램 운영</a:t>
            </a:r>
            <a:endParaRPr lang="en-US" altLang="ko-KR" sz="200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 지배구조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(G):</a:t>
            </a:r>
            <a:r>
              <a:rPr lang="en-US" altLang="ko-KR" sz="2000">
                <a:latin typeface="+mn-ea"/>
                <a:ea typeface="+mn-ea"/>
              </a:rPr>
              <a:t> </a:t>
            </a:r>
            <a:r>
              <a:rPr lang="ko-KR" altLang="en-US" sz="2000">
                <a:latin typeface="+mn-ea"/>
                <a:ea typeface="+mn-ea"/>
              </a:rPr>
              <a:t>투명성 보고서 발행</a:t>
            </a:r>
            <a:r>
              <a:rPr lang="en-US" altLang="ko-KR" sz="2000">
                <a:latin typeface="+mn-ea"/>
                <a:ea typeface="+mn-ea"/>
              </a:rPr>
              <a:t>, </a:t>
            </a:r>
            <a:r>
              <a:rPr lang="ko-KR" altLang="en-US" sz="2000">
                <a:latin typeface="+mn-ea"/>
                <a:ea typeface="+mn-ea"/>
              </a:rPr>
              <a:t>내부 통제 시스템 강화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16" y="3486904"/>
            <a:ext cx="3792517" cy="22774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55185" y="6102978"/>
            <a:ext cx="3972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https://blog.naver.com/haezoom/222669649380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30" y="3486904"/>
            <a:ext cx="3820335" cy="2265246"/>
          </a:xfrm>
          <a:prstGeom prst="rect">
            <a:avLst/>
          </a:prstGeom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LG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에너지솔루션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1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ESG </a:t>
            </a:r>
            <a:r>
              <a:rPr lang="ko-KR" altLang="en-US" dirty="0"/>
              <a:t>경영 사례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032" y="1621160"/>
            <a:ext cx="10600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 환경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(E): 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재활용 소재 의류 생산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, "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이 재킷을 사지 마세요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" 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캠페인으로 과소비 경계</a:t>
            </a:r>
            <a:endParaRPr lang="en-US" altLang="ko-KR" sz="200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사회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(S): 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매년 매출의 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1%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를 환경단체에 기부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지구세금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성과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: 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공정무역 의류 비율 확대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장기적 브랜드 신뢰도 상승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49196" y="6150236"/>
            <a:ext cx="5977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https://webzine.kyowon.co.kr/kyowon/FamilyView?kwn=5&amp;insdt=2023-04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0" y="3478069"/>
            <a:ext cx="3654723" cy="2356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36" y="3478069"/>
            <a:ext cx="2726480" cy="23981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40" y="3478069"/>
            <a:ext cx="3416138" cy="2482893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파타고니아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17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ESG </a:t>
            </a:r>
            <a:r>
              <a:rPr lang="ko-KR" altLang="en-US"/>
              <a:t>경영 사례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032" y="1621160"/>
            <a:ext cx="10600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 환경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(E): 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2020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년까지 환경 영향 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50% 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감축 목표 달성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공장 매립 폐기물 제로화</a:t>
            </a:r>
            <a:endParaRPr lang="en-US" altLang="ko-KR" sz="200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사회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(S): 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보건 위생 프로그램으로 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13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억 명 건강 개선</a:t>
            </a:r>
            <a:endParaRPr lang="en-US" altLang="ko-KR" sz="200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44BA66"/>
                </a:solidFill>
                <a:latin typeface="+mn-ea"/>
                <a:ea typeface="+mn-ea"/>
              </a:rPr>
              <a:t>성과</a:t>
            </a:r>
            <a:r>
              <a:rPr lang="en-US" altLang="ko-KR" sz="2000">
                <a:solidFill>
                  <a:srgbClr val="44BA66"/>
                </a:solidFill>
                <a:latin typeface="+mn-ea"/>
                <a:ea typeface="+mn-ea"/>
              </a:rPr>
              <a:t>: 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2019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년까지 총 주주수익률 </a:t>
            </a:r>
            <a:r>
              <a:rPr lang="en-US" altLang="ko-KR" sz="2000">
                <a:solidFill>
                  <a:schemeClr val="tx1"/>
                </a:solidFill>
                <a:latin typeface="+mn-ea"/>
                <a:ea typeface="+mn-ea"/>
              </a:rPr>
              <a:t>290% </a:t>
            </a:r>
            <a:r>
              <a:rPr lang="ko-KR" altLang="en-US" sz="2000">
                <a:solidFill>
                  <a:schemeClr val="tx1"/>
                </a:solidFill>
                <a:latin typeface="+mn-ea"/>
                <a:ea typeface="+mn-ea"/>
              </a:rPr>
              <a:t>기록</a:t>
            </a:r>
            <a:endParaRPr lang="en-US" altLang="ko-KR" sz="20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6057" y="6132874"/>
            <a:ext cx="3050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https://brunch.co.kr/@grandmer/137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" y="3460089"/>
            <a:ext cx="3796415" cy="21173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25" y="3560153"/>
            <a:ext cx="2808826" cy="21856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382" y="3457079"/>
            <a:ext cx="4095529" cy="2288678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유니레버</a:t>
            </a:r>
            <a:endParaRPr lang="ko-KR" altLang="en-US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3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389C02A-6337-F92A-93E6-F94B32A706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9860" y="2567028"/>
            <a:ext cx="8538857" cy="71404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/>
              <a:t>ESG </a:t>
            </a:r>
            <a:r>
              <a:rPr lang="ko-KR" altLang="en-US"/>
              <a:t>탐험대 출동</a:t>
            </a:r>
            <a:r>
              <a:rPr lang="en-US" altLang="ko-KR"/>
              <a:t>! </a:t>
            </a:r>
          </a:p>
          <a:p>
            <a:pPr>
              <a:lnSpc>
                <a:spcPct val="100000"/>
              </a:lnSpc>
            </a:pPr>
            <a:r>
              <a:rPr lang="ko-KR" altLang="en-US"/>
              <a:t>우리 지역 숨은 비밀을 찾아라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B39556D-28E6-5B6D-FB8E-FE6AD3348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9860" y="3558852"/>
            <a:ext cx="9019360" cy="423338"/>
          </a:xfrm>
        </p:spPr>
        <p:txBody>
          <a:bodyPr/>
          <a:lstStyle/>
          <a:p>
            <a:r>
              <a:rPr lang="en-US" altLang="ko-KR" sz="1800"/>
              <a:t>ESG</a:t>
            </a:r>
            <a:r>
              <a:rPr lang="ko-KR" altLang="en-US" sz="1800"/>
              <a:t>의 개념과 사례를 이해하고</a:t>
            </a:r>
            <a:r>
              <a:rPr lang="en-US" altLang="ko-KR" sz="1800"/>
              <a:t>, </a:t>
            </a:r>
            <a:r>
              <a:rPr lang="ko-KR" altLang="en-US" sz="1800"/>
              <a:t>코들 플랫폼 활용법을 익힌다</a:t>
            </a:r>
            <a:r>
              <a:rPr lang="en-US" altLang="ko-KR" sz="1800"/>
              <a:t>.</a:t>
            </a:r>
            <a:endParaRPr lang="ko-KR" altLang="en-US" sz="180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C3FC9C-1787-C159-5F30-F2D3C6C96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4823" y="1612139"/>
            <a:ext cx="1114425" cy="677108"/>
          </a:xfrm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8EDF06-0322-63F3-1197-07D4662E01CC}"/>
              </a:ext>
            </a:extLst>
          </p:cNvPr>
          <p:cNvSpPr/>
          <p:nvPr/>
        </p:nvSpPr>
        <p:spPr>
          <a:xfrm>
            <a:off x="9540241" y="5862320"/>
            <a:ext cx="1578636" cy="420960"/>
          </a:xfrm>
          <a:prstGeom prst="roundRect">
            <a:avLst/>
          </a:prstGeom>
          <a:solidFill>
            <a:srgbClr val="BEE8CA"/>
          </a:solidFill>
          <a:ln w="76200">
            <a:solidFill>
              <a:srgbClr val="8BD5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rgbClr val="00B050"/>
                </a:solidFill>
                <a:latin typeface="+mj-ea"/>
                <a:ea typeface="+mj-ea"/>
              </a:rPr>
              <a:t>진입기</a:t>
            </a:r>
            <a:endParaRPr lang="ko-KR" altLang="en-US" sz="200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436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</a:p>
        </p:txBody>
      </p:sp>
      <p:sp>
        <p:nvSpPr>
          <p:cNvPr id="7" name="AutoShape 4" descr="data:image/png;base64,iVBORw0KGgoAAAANSUhEUgAAAlgAAAF0CAYAAAD/4EcMAAAAAXNSR0IArs4c6QAAIABJREFUeF7t3XlgFOX5B/DvMxsCeFer9YAgSoKtVaxQks1ukCQc1qsqSbS21Z4erQTRaj0IRgK2VmslQav1V1uPWk3waBWrSAiS3WywWEUrQoIKi7aW1vvgys7zc5KNIqJJyOzuHN/9i5Kd933ez/NKvp2dnRHwRQEKUIACFKAABShgq4DYOhoHowAFKEABClCAAhQAAxY3AQ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MAA5bNoByOAhSgAAUoQAEKMGBxD1CAAhSgAAUoQAGbBRiwbAblcBSgAAUoQAEKUIABi3uAAhSgAAUoQAEK2CzAgGUzKIejAAUoQAEKUIACDFjcAxSgAAUoQAEKUMBmAQYsm0E5HAUoQAEKUIACFGDA4h6gAAUoQAEKUIACNgswYNkMyuEoQAEKUIACFKAAAxb3AA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bQ/gwXbpl1hqgcp8DhAA4DMKg/421z7BsQPKvA0ybk17HCGa/aNC6HoQAFKEABClBgBwIMWA7YFuObqnfrGBj4PRQVaSjnDVXjO9HwFX9Lw1ycggIUoAAFKOBLAQYsB7Q9HJ31AiDWGSuo4NqA4lFjS+LJJcXV79lRXihSfaAYxnhALoRidOc8KqdHwzPutWN8jkEBClCAAhSgwCcFGLAyvCNCLbOuEpWZAF5VlZOj4RnLU1lSOFpzE4DzAPwva0sid0lx9VupnI9jU4ACFKAABfwowICVwa6Pe6JmuJmFNgBZIuaE5sIrG1NejqqEW2b/A8BRgNwUCc34acrn5AQUoAAFKEABnwkwYGWw4UWR2TNV9CoBHmkOVR2frlLGRWePM6FPAHgvEqraPV3zch4KUIACFKCAXwQYsDLY6XCk5nYIzlTVqdHwzHnpLCUcqXkPgl23Boz9lxVc8Z90zs25KEABClCAAl4XYMDKYIfDkZoIBCGYKI4UVS1JZynhaM0yAGMNkdDSwhkt6Zybc1GAAhSgAAW8LsCAlcEOh6M1zwH4qiF65NLCmdaf0/YKR2seAnACTDkpUjTD+jNfFKAABShAAQrYJMCAZRPkzgzDgLUzajyGAhSgAAUo4HwBBqwM9ogBK4P4nJoCFKAABSiQQgEGrBTi9jQ0A1ZPQvw5BShAAQpQwJ0CDFgZ7BsDVgbxOXXGBYqiNU9aRTSHqsZmvBgWQAEKUMBmAQYsm0H7MhwDVl+0+F6vCYSjNWqtKRKq4r9DXmsu10MBCoD/sGVwEzBgZRCfU2dcgAEr4y1gARSgQAoFGLBSiNvT0AxYPQnx514WYMDycne5NgpQgAErg3uAASuD+Jw64wIMWBlvAQugAAVSKMCAlULcnoZmwOpJiD/3sgADlpe7y7VRgAIMWBncAwxYGcTn1BkXYMDKeAtYAAUokEIBBqwU4vY0NANWT0L8uZcFGLC83F2ujQIUYMDK4B5gwMogPqfOuAADVsZbwAIoQIEUCjBgpRC3p6EZsHoS4s+9LMCA5eXucm0UoAADVgb3AANWBvE5dcYFGLAy3gIWQAEKpFCAASuFuD0NzYDVkxB/7mUBBiwvd5drowAFGLAyuAcYsDKIz6kzLsCAlfEWsAAKUCCFAgxYKcTtaWgGrJ6E+HMvCzBgebm7XBsFKMCAlcY9EGy5fnAg8d5XVIzDYOghovgpgC+ZMI5oCV3xzzSWgqJozV8UOAmCEyOFVQ+nc27ORQFLgAGL+4ACFPCyAANWCrtbGJ0VNCDjoBgPwVcBDNnRdCYSX2oJVW9IYSmfGro7YCnwtKg+ppCYaSQiscLqN9JZB+fyrwADln97z5VTwA8CDFg2djkUmT3GACapYBygxwAY9Onh5SVAV4rqKjXwgiESWxqsesHGMno1VDg6+0KongXBkZ84QHQl1GiFmFHpyGptHnf5yl4NyDdRoI8CDFh9BOPbKUABVwkwYPWzXeHmq/NgJM4EcDqAQ7cbboMATabqEpVAa0voimf6OZ3th49eXr3LrpuzxiQEYw3VMQr5OqCHbDPRK4Der6oPRsNXNtleAAf0rQADlm9bz4VTwBcCDFg70eZQpPpAkcB3AXwLwKiPhlC8D+hCGNKopi6Jhmc+vxPDZ/yQCct/uefmLZsLYAbyFTplm7Ncb3745/tFjQeaQ1csyHihLMDVAgxYrm4fi6cABXoQYMDq7RZRlcKW2RMN1XMhciKArOSh1rVTf1HFg29+IbFo5eHVW3o7pFvelzxLd0byLN3IZN3vCvCIqXr/gK3mI0uKq99zy3pYpzMEGLCc0QdWQQEKpEaAAasH1/FN1XslsrPOVqj1jb+c5NvfU+APUG2Ihmc2p6Y1zhx1XMusr5lqfRwq1kei3R4bRXBDBxLX8SJ5Z/bNiVUxYDmxK6yJAhSwS4AB6zMkrWDVkW1cBshUAIOTb1utqvN2fX/wHxZOvvh9u5rg1nGKonOOV5gXA7Au6Lde7wKoTUjiegYtt3Y1fXUzYKXPmjNRgALpF2DA2s7cuuh78ObAdAUuFmBPACrA3yBmbXPhlY+lv0XOn7HzrBbkUiimAAgAeEcUcwNbE9cvKa5+y/krYIWZEGDAyoQ656QABdIlwICVlB69/JYBu2zecK4CV1g3/7T+2rrGKAHj5+m+CWi6mm/3PIXR2cMCgp+p6g8A7ALgDYheFglW3QoRtXs+juduAQYsd/eP1VOAAp8vwIBl3VG6edZoGPInAF0XcAuWiehFzcGZUW6gvgsULZ1zgGaZ86A4NXn0P8QwftwcvOIffR+NR3hVgAHLq53luihAgeRJGv9CfOX56uy93zJqALnI+mhLgNdNlYui4Rm3+1fFvpUnr9G6FcABAExAbt4a6LhsWUH1O/bNwpHcKsCA5dbOsW4KUKA3Ar49g2XddV3EvBOQwzqhFHdsGRC48Mn8y1/vDRzf0zuBUOSa3UW2XAPgvOQR/4Pg+3z+Ye/8vPwuBiwvd5drowAFfBmwwi0106C4Idn+F1XNH/Mu5an9jyHcPCsfhvwf0PlMRuv6tj8Nfm/QOfw2ZmrdnTw6A5aTu8PaKECB/gr4LmCFojV3CvCd7l/yHbLrj2OFF27sLySP751AKFJzmQiu7ny36ErDkJOXFlS19+5ovstLAgxYXuom10IBCmwv4JuAlbzw+iEoRgPYAsGFkcKqG7kl0i9Q1DJ7rKreD+AgKN4XwfeaQ1Xz018JZ8ykAANWJvU5NwUokGoBXwQs6/YBBtT6RuBBAF41RE9cWjjz6VTjcvzPFgi2VO8dMAP3QjCh611y0xt7dUz34qOGuA92LMCAxZ1BAQp4WcDzAeuT4UpXmTCPaQlVW88P5CvTAqpSFJ1TpaJXAjAANG8NJE7gtwwz3Zj0zM+AlR5nzkIBCmRGwNMBa9twpcDTA7YkSnhn8cxstM+btahl1jGq0gBg3w/vnfXslgGBEn6b03l9srsiBiy7RTkeBSjgJAHPBqxPnrmSpl3eG3giv7HmpK33yVqsfgmwRKAHA2jPCiRKlhRUv+LcillZfwUYsPoryOMpQAEnC3gyYIWbf/EFMRJPKnQEgIc3Dtzv1KfGnLPVyY1gbUBhtHo/A4EIgFwAcSOACfyGoXd3BgOWd3vLlVGAAp23I/LWq+vu7IEnABQosPTAV0eWNFRUJLy1Su+uZuyyq/fJ3ppYDMGR1p31ETBKmguueNa7K/bvyhiw/Nt7rpwCfhDwXMAKR2bdD5FTAF21NWDm84Jp923j/NbqPQYkAo9ZIRnAm1lG4uglweq17lsJK/48AQYs7g8KUMDLAp4KWKHorDkCufzDx7L8JyEyOlY441UvN8/La5v02LW7frDbpr8D+LJ1TRbMrPxI0WVvennNflsbA5bfOs71UsBfAp4JWIXRmkkGYJ312GiI5i8tnPmcv1rpvdWOb60e0tER+DsE+wsQ+2DgfsfwWjrv9JkByzu95EooQIFPC3giYBUtvXpfDSSe7/yav+hZkcKZd7DZ3hAoap1zpHaYLRDsCsXdkXDVt72xMq6CAYt7gAIU8LKANwJWtOYxBSYp9L5oaGaZlxvmx7WFIldNFDEetW5GKopLmsNV1/rRwWtrZsDyWke5HgpQYFsB1wesomjNjxX4HRSvKbLzouGfv8sWe0+gKFpzngI3AVBDdDQfdeT+HjNgub+HXAEFKPDZAq4OWMmPBl8EsJsBGb80NGMpm+1dgXC05s8ATgfwfNaWxFFLiqs7vLta76+MAcv7PeYKKeBnAVcHrHC05ncfPrz5xxD8PlJY9SM/N9IPa+98QLQG2gHsDUhVJDRjth/W7dU1MmB5tbNcFwUoYAm4NmAVLb36KxpI/NP61qAkAgc3j7v8v2yp9wVCkZpTRXAfgC1GAF/lnd7d23MGLPf2jpVTgAI9C7g2YIWiNU8IME5UrmgOz7i656XyHV4RCLfU3AtFBQTLIoVV1s1I+XKhAAOWC5vGkilAgV4LuDJgjYvWlJhAo/W8ukioalivV8s3ekIg+VHhCwD2g8ipkcIZD3hiYT5bBAOWzxrO5VLAZwKuDFjhSM3fIDgWoudECmda12Hx5TOBomhNmQIN1rdHs7Ymhi8prt7kMwLXL5cBy/Ut5AIoQIHPEXBdwAo3X50HI7HaekbdG3sl9l95ePUWdtifAuFoTTOAMIAZkVDVHH8quHfVDFju7R0rpwAFehZwXcAqaqn5oyrOUsHMaGFVTc9LdOc7CqM1hxoiR4ppPYvP/IKKsYsCuwh0V0B3AYxdrAu9Ifo+FO+LyPuq+j4gb0F0uZrZUa/fEywUmV0gojEA727JCgx/Mv/y193ZbX9WzYDlz75z1RTwi4CrAlYoUn2gSMB6gPPGLVmBoV76hdr5kZdiAgSjAHzVureXDZtwhQJLRaRZzQGPejFwhSOz7ofIKSr4TbSw6kIbzDhEmgQYsNIEzWkoQIGMCLgqYBVFZl+uonMAuSkSmvHTjIjZOGlRy6xjTDW+I9AKAHtsN/Q7CjxjqP7DhGzoPkNliL5vqnwAmO8CxmAxZFeo7qaqu8IwdhM19wVkNICjAey+7ZgC3Kum/ClSNOMhG5eR0aG2+cgYJuTgltCMdRktiJP3WoABq9dUfCMFKOBCAVcFrHC05hkAo8QwRjcHr/iHC707Sw5HZ1cCehGAnI/XIC8B5nxVWaaCFS2hKusO9f16WeFDpeMowzCKVfWMbULcm4DembXFrFlSXP2/fk3igIO7bzjLs1gOaEYfSmDA6gMW30oBCrhOwDUBK9hSPSJ5F2933ppBVcKxOadD1bpu7NDkTrFulHqfIXrf0sKZz6Vy93zjkdqB7+711hRV+aEAxcmbzL7z4QOUZ2VtScx182Nnxj1RM9zMwksKvL1p4H77PjXmnK2ptOTY9ggwYNnjyFEoQAFnCrgmYIWjs2cAneHk15FQ1c+cybnjqgqjc44y1LwdgiM73yG60lCZujRUtTgT6wg3Vx8CMa6zrl1Kzt+uakyLhq/4WybqsWPOcLRmCYBjIHJGpHCG9cxCvhwuwIDl8AaxPApQoF8C7glYkZoVVkAxoYUtoZnWN8dc8SqKzjle1bwXgl0B/E8FM6KFVbc4ofjO2mDetM1Hla4Lr92ORdFZ31HInQosjoaqSp3gyxo+X4ABizuEAhTwsoArAlbR0jkHaMD8F4D3IqGqT1y47eTmJK+1mtt50gp4ZODAAWcsGnPp206qedJj1+76/u6brhTFxcm6WrYGjFOXFVzxHyfV2VMtwZbrBwf0/Q3Wty9NYIQd17D1NCd/3j8BBqz++fFoClDA2QLuCFgf37X70Ui46hvOJgWg1Ua4JXAzgB8na701Upg4F1JtOrX25OOHrIco7wXg3zD1xEjRzKecWu+O6ipqmf1bVT0XwKWRUNU1bqrdj7UyYPmx61wzBfwj4IqAFWqpuV4U093yYOei6OxLFGr9gjdF8bPmcNVv3LClCqOzhxnQBQAOt+41pirjouEZy91Qu1VjYbRmkgE8JsDC5lDVZLfU7dc6GbD82nmumwL+EHBFwAq31LRCkW9AjlkamrHUya1Jfpy5BoB1p/U5kVDVDCfXu31tocg1u4tssR5BY93w9H9ZRuLrS4LVa92whvFN1YM6sgPvW3e4z9qS2N3N34x0g3d/a2TA6q8gj6cABZws4PiANb6pOqsjO7DRQkz+0nT0Q31D0Zo7BfiOQNa8vlfH4W58VuLYZVfvk93R0QJIHoD2rYHEmGUF1dYtHRz/6g7jqjouGp5pBUW+HCrAgOXQxrAsClDAFgHHB6zOWxzAfBrAc5FQVddtDhz6Gt9aPaQjEYhb5YlIQXPhjCcdWmqPZSUfS/R3AAeK4Pbmwqrv9XiQA94Qaqn5VfKC/asioapqB5TEEj5DoCha0/nfR3OoaiyRKEABCnhNwPEBKxSpOVUE1sXXD0ZCVd33bXJkH4oiNRer4FcAHo6Eqk50ZJF9KKooNiukpkSsQwzRo5cWzrSCrqNfyVtPPGz93o6EqsY5ulgWRwEKUIACnhVwfMDaJrQ4/h5N4WiNFUCOEui3mkMz7/HCrglHaqwbpJ4JoDUSqgo6fU3JC/Wta8beiISq9nF6vayPAhSgAAW8KeD4gBWO1NwMwTkC/KQ5VPVbp7ah8+7oRsB6fuCmDx8984UlxdWOvlast47jm6q/2JEdeMl6cLSqnB4Nz7i3t8dm4n2jl98yYPDmDVusuSOFMwyIaCbq4JwUoAAFKOBvAecHrOjshYBOFDGPbS688jGntiscnVUDiPWNwTsjoSrrjI9nXkWRWb9RkQsUWBoNVR3j9IWFozVvWvfzyhqQOGDJ2OrXnF4v66MABShAAe8JOD9gJR+Rk5BEbqyw2rr9gSNf4WQQVMG5TnkUjl1QoebZYTHU+kZehxu+yRmO1qwE8GVD9MhUP0TbLmOOQwEKUIAC3hJwfsCK1lih6lDV7D2i4Z+/61T+cLTGuuv50ao4PhquesSpde5sXeFojfWoogNUzUnR8JWP7+w46TguHJ29GNBimCiOFFVZD4HmiwIUoAAFKJBWATcELOsjni9FQlWOrjUcrVlnPTRZAsao5oIrnk1rF9MwWVHL7DpVPR+KGyPhqvPTMOVOTxGOzlrdeQ8vMzAyUnR5204PxAMpQAEKUIACOyng6NBirSkcrbHuzL2LCwKWdTPUQVuyAl98Mv/y13eyH449LBSZdbiI/BPAuxsHJvZ/akz1B04sdvyT1ft3bA3823rUTyRUZd1Nny8KUIACFKBA2gXcELCsb4F9EAlV7Zp2nV5OmHxEixWwNn34kOHBvTzMdW8LRWueEMC6t9StkVDV2U5cQDhacxuA7zu5Rie6sSYKUIACFLBXwNEBa3xT9W4d2YF3BXi9OVT1RXuXbt9o2wQsRwfB/q443DK7HKr11jgC/HXwe4POWDj5YusMoyNeRdHZUxQ63zp7lTUgcQi/QeiItrAIClCAAr4UcHrA2iuM5W/uZ7rjE7cNxj6YXfywo037u8vDLTXToLihexwBYia0SSBb+zt2P44/HMB4AJ0h3On3TOvHOnkoBShAAQq4RMDxYeCGxlDCgGm4xBOQxFGVJU+ucE29O1FosOXqwwJm4jcQHLsTh6f0EFX5TjQ8408pnYSDU4ACFKAABXoQcHzAqm0MrgcwpLI05uha6xYFb1HB2QqtnFbaWueHndf5QGjDGA+VvIyvV/CmqYk/t4SqN2S8FhZAAQpQgAK+F3B0aLG6U9tY+AygowYMki+dF2px7C/PuYuDZ4viFgDzK0tj5b7fWQSgAAUoQAEK+FjABQGrYDEgxWLiyKkTY885tVdzF+ePFjWWf3j9z4atg3HwhYUx61uFfFGAAhSgAAUo4EMBFwSsYAOAMkMw4fySWKOTe1TbGHwZwMEi+s2pJa1/dXKtrI0CFKAABShAgdQJOD9gLQ7eDMU5Ivj21JLY3amj6P/IdYsLa1V1KqBNlaWtJf0fkSNQgAIUoAAFKOBGAccHrLpFwatVcBmA6ZWlsY9uD+BE7N82Bg/aKmiGYjgU51ZOiFnXZPFFAQpQgAIUoIDPBBwfsGoXFV4E0esU+OW00pgVtBz9ql0UPAeCmwGsShgbg9OLn3nL0QWzOApQgAIUoAAFbBdwfsBqLPweoH+A4LbKktgPbRdIwYB1jcGHFDhBTb1q2sTW6hRMwSEpQAEKUIACFHCwgOMDVt3igpNU5S9QLKicEDvBwZYflXbD4/lhwzCau/5Cb60sbXXkc/vcYMkaKUABClCAAm4UcHzAqn08+DUY+AeAtZWlseFuQZ67OHiZKK626hXoIwkzcN4FE6Nxt9TPOilAAQpQgAIU2HkBxwcsa2m1i4JvQ7CHZCUOmXrMk9atEFzxqm0Mng+g+67uzwF6RWVp60OuKJ5FUiDFArWNwSetKSpLY2NTPBWHpwAFKJB2AXcErMXBv0Gt597p9ytLW/+YdqV+TDh3UcFZIrJNzXrNG6+/M7O6YuWWfgzLQyngeoHaxqAmA5Yr/h1yPTgXQAEKpFXAFf+w1S4uuBwqcwD5Y2Vpy/fTKmTDZNY1WQHD+Ll14XtyuKiqUTVtQrTJhuE5BAVcKcCA5cq2sWgKUKCXAq4IWPMaC8eZ0Cfcdh3W9j3ovIWDgZ933ifLeiluE0Nvm1rSGu1lv/g2CnhGgAHLM63kQihAgR0IuCJgVVfD2DscfNO6DitLzVE/mbDsWbd207oZaYfIz1X1XAADunKW3qOqt10wYdnjbl0X66ZAXwUYsPoqxvdTgAJuEnBFwLJAaxcFH4Vgsoj8dGpJy01uQt5RrbWL8r+iCJwlomcC2L/rPfpXFbl3Y2LLgksnPvW229fI+inweQIMWNwfFKCAlwVcE7DmPl5QLYZcCeDPlaWxM7zSlBsXfH1/c2DgTIicqcDhyXX9x7rvF1QX7H/gOw9XHM4L4r3Sb67jYwEGLO4GClDAywKuCVh1jwcnq4FHAcQrS2PDvNaUW24ZPWDToQPOEDFOBfSkbda3DoKHRXXB682tj1VXw/Ta2rkefwowYPmz71w1Bfwi4JqAVftI/h4YaKy2Pk4z1fzuBROW3eXVJtU9ETzC3KJTRORUCI7oXqcAL5nAQkPx2NZd8NiFhbGNXjXgurwvwIDl/R5zhRTws4BrApbVpLmLCq8R0UsgeLSyJPYNPzTOelQQIKcqcBwU+24Ttl41oZ1hqyMw6LHpxUv4UGk/bAgPrZEBy0PN5FIoQIFPCbgqYFkXhkOMZ6xv36kaJX66j5R1Bs8cgImGGBMVmCiCQ7bp5usCfVxVlhgINJ0/IdLGvU4BpwswYDm9Q6yPAhToj4CrAlbXWazg/4ngh9Y9pConxH7Yn8W7+dgbFuVPNPBR2DrqE2sRREV1iYg07fe/IUsqKhoSbl4ra/emAAOWN/vKVVGAAl0CrgtYtYtCRRBzKSCbTZFRF5REreuyfP2at7ggX1WKFSgGMB5A9kcgqusBaVKRJaZhNk0vbl3raywu3jECDFiOaQULoQAFUiDguoBlGdQuCj4AwcmAzq4sba2zT4kzAAAgAElEQVRKgYtrh6yLhA7UTYliiDEeUCtwHfrJs1vSCtVWVVlmBsxWBi7Xttr1hTNgub6FXAAFKPA5Aq4MWHWLgierwApZL2/MNkb9PBx9l13escANjYXjDFXrrFYxpPPs1idfguUfPki71VRz2YCA0frT4tgaWlIgHQIMWOlQ5hwUoECmBFwZsJJnsZZCUAToTypLW3+bKUA3zVvblD8EiUCBiOarSAFUCwBkbbsGETxjBS6FLhNDWqcWx1a5aY2s1T0CDFju6RUrpQAF+i7g2oBVtyj4QxX8HwRvGqYcf/6Elljfl+/vI25s+vr+ZiKrAIJ8FRRAYQWuQZ9QEfwTKq2ieCIrgYXnTW7Z4G81rt4uAQYsuyQ5DgUo4EQB1was5FmsmyE4B8A/Kktjo50I7Kaarmsa/cWsRHaBIZqPzjNcnYFrt+41KPCuAI8BstAAFp5f2rLOTetjrc4SYMByVj9YDQUoYK+AqwNWfX154LW9X1lgPQQawPzK0li5vTz+Hu03TeP3MhKbOz9KlAAmQ8UKXJ0vBTpE8BhMWSgJXTh1Mj9K9Pdu6fvqGbD6bsYjKEAB9wi4OmBZzNc/GhyRNQDtyV/711SWtl7qHn53VTp3cf7oDz8uPPbDa7SOFZHwdtUvts5sBQw89tPiFutmsHxR4HMFGLC4QShAAS8LuD5gWc2pXVQwASKPW382TbPogonLIl5umhPWVrt47CiocSxgnT0U63YQ275iaupCZOufph2zLBl+nVA1a3CSAAOWk7rBWihAAbsFPBGwLJS6xoKpCqkFkKgsjX3im3F2o3G8TwpYjzBSI3lmCzKx+6cCbFLB3QZw9/klsUa6UWBbAQYs7gcKUMDLAp4JWJ1nshqDjwCwHgL9ZGVpLN/LjXPq2uYtGptnwrA+QpyiwLiP6hQsEpW7NWfPuytz/7bZqfWzrvQJMGClz5ozUYAC6RfwVMBKhiztYpQVlaUtn3xGX/p9fT1jbWPhJKieBuB0CHbp7AqkDTDvNrP0bn586OvtYf0fos7/VitLY577d8jfneXqKUCBrt93HnzVNgb/9+GnhvsI8OqmDjn6Yt67KaNdrnti7HAzETgditMFODK58fjxYUa7kvnJGbAy3wNWQAEKpE7AkwGr60xW4WpA8wBsThhSMJ3fbEvdLurDyHWNwXK1zmgBp350mOq9aui100qWPdWHofhWlwswYLm8gSyfAhT4XAHPBixr1XWNwRYFgp0CppxQObFlAfeDMwRqHw9+TUVOF9EfWmcbrSAM6LUfmFuvu3TiU287o0pWkUoBBqxU6nJsClAg0wKeDljJkPWQAid0QcvZlaUtt2YanfN/LGB9AxFiWPcu+25Xi/BPNfW6aRNab6eTtwUYsLzdX66OAn4X8HzAshpcuyh4OwRnWn9WU686MmvQ7OLiJR1+b76T1l/XFDpNzcRlgIxK1vWgAtdOK421OKlO1mKfAAOWfZYciQIUcJ6ALwKWxT63MXi9ANOTLYjBlDn8yNBZG/KaSGj3wVv0Uqhe9tEXMASXVJbErnVWpazGDgEGLDsUOQYFKOBUAd8ErK6QVTBVINbHUQd2NkS0dsBWY855/Jaho/Zn3eKCEFQu/fijXfwZhnlJZfGyVxxVKIvplwADVr/4eDAFKOBwAV8FLKsXNy0KH9Ih5mWA/qgrZGGVmDJn6oSWuxzeK9+VV9tYcB66AnHOh/fSWgXoJZWlrQ/5DsKjC2bA8mhjuSwKUCAZL3wKUbcoeLIKrI+ixloECr3L6JA5UyfHVvmUxJHLnrswP1cCxjwAkzrzsGDm1JJYjSOLZVF9EmDA6hMX30wBCrhMwHdnsLbtT3X9V7L33nvPS2HgUigGA9gAlTkD99r823PGPLXVZb30bLn19eWBf+/zyjwBzk0usr6yNGbdIZ4vFwswYLm4eSydAhToUcDXAatbp25haIxpJC61np/XdTYLL0BxZ7bgjvNKY6/2qMg3pEWgdnHwYih+lTyTdfvUktj30jIxJ0mJAANWSlg5KAUo4BABBqxtGlHXWPh9FZwN1YLkX78O4E5k4Y7KY2JPO6Rnvi6jdlFhGUQbkkH45mmlsfN8DeLixTNgubh5LJ0CFOhRgAFrB0RzFxWeLoaeBcWx3T9W4G5DcMfUkthjParyDSkVmNdYcLQJ6XysjgK/mVYauzClE3LwlAgwYKWElYNSgAIOEWDA+pxGzF0UPNYQPUsh1rPzOl8CedwE7pxW2nKnQ3royzJuejj8hY7BiTc6e6L4xdQJsct9CeHiRTNgubh5LJ0CFOhRgAGrRyKg9vH8AjGMsxSwrvkZlDxklQIPquiDF5S0LuvFMHyLzQLJx+w8nxx2emVp7Aabp+BwKRRgwEohLoemAAUyLsCA1YcW1DUFD4OJ7qC1/8eHahPEeNBMyIMXTIzG+zAk39pPgbmPF1SLIVcCeFcSRsnUSdHl/RySh6dJgAErTdCchgIUyIgAA9ZOsM9bNHafhGQdZ8A8TiHHAdgjOcwH1lktA3gwe88tD/JWDzuBuxOH1DYWLAakGMDfKktjVj/4coEAA5YLmsQSKUCBnRZgwNppuq4Df7Xg6/sPys46TgLaFba67qdlvV4E9EHT1AcvmLgs0s9peHgPArWNQet2Ggeq4PJpJbFfEMz5AgxYzu8RK6QABXZegAFr5+0+dWRtU/4QJIzjIdZZLbXOpGQl3/QcRCIwzaghRuT80pZ1Nk7LoQDUNQbLFagH0AE1SionRJsJ42wBBixn94fVUYAC/RNgwOqf32ceXffE2OHaETgegBW0Qtt8jGh9FTGqpkRFzEhWdlbkJ0WRN1NUhq+GrW0snAFoDSBNlaUtJb5avAsXy4DlwqaxZApQoNcCDFi9ptr5N9Y+kr+HDDCCJjQIA4XSdb1Q19ktwbswEVXRiIhE9i8eEqmQhsTOz+bvI+saC+9U6HdMlZ9eMKHlJn9rOHv1DFjO7g+rowAF+ifAgNU/v506+qPAJQiJwDrTYp3h6nop/gWBdc1Wc8KQyPTilmd2ahKfHjRvUWHQFG0B8M+OwRh7YWFso08pHL9sBizHt4gFUoAC/RBgwOoHnl2HWoHLGJQVNjVRAogVuL7WPbYAz6sgIqZEOraakenfaF1r17xeHae2MWg9SqdMRS6aVtJyvVfX6fZ1MWC5vYOsnwIU+DwBBiwH7o/axsJD1TS/axhSpsDh25UYBTQCMZoHJjZHzpn41NsOXEJGS6ptLDgRkL9a3+Ts2IqxFx4b67zjO1/OEmDAclY/WA0FKGCvAAOWvZ4pGW1uY/AUKI43BAXbBa63ACwB8EQiIUumT+LHid0NqF0cbIJivEJmTCttmZOSxnDQfgkwYPWLjwdTgAIOF2DAcniDti/POrslquNNICjAOAhyu98jgmdUsUQUT3QEBi6ZXrzECmC+fNU1Fn5fobdZ17QZSBx5/oQnX/clhIMXzYDl4OawNApQoN8CDFj9JszsAPMWhSaakpgMkclQfHWbajrPbil0salZC6ZPiLyU2UrTO3t9fXngtS++8kynieCsypLYHemtgLP1JMCA1ZMQf04BCrhZgAHLzd3brvYPPxY7RkxMVsFkAEdv8+MOCBZAZYEkZMHUSdF/eWjZn7mU2sXBi6H4FYD6ytLYaX5Ys5vWyIDlpm6xVgpQoK8CDFh9FXPJ+2ubQgXakThWjM5nJX7947L1fUAWwMQCQxILvPzR2Q2L8r8UEGO1Kgbsldh9vzMnL3zfJe3zRZkMWL5oMxdJAd8KMGD5oPU3PJ4fFsM4XgDrzvJHbLPkDRC9xzCNe86f0BLzIkVtY/ARAN9QyJnTSlvu9OIa3bomBiy3do51U4ACvRFgwOqNkofeM29xsFStoKVyvELzPlqaYIGYcs9XA9n3FBcv6fDKkj9+fA4erCyNneKVdXlhHQxYXugi10ABCnyWAAOWj/dG3eLCKVDTuiHnFCgGdFIIVmlC7x30ha1zzhnz1Fa389Q1FpYotBEK843SyQOqpdp0+5q8Uj8Dllc6yXVQgAI7EmDA4r7A3IX5uTCMMhFMATC6k0S11QjInPOLYw+7megPTeMHvaub34BisCHG8eeXRK2PDPlygAADlgOawBIoQIGUCTBgpYzWnQPXLS44yVS5qPMeW11ntG4cmJU155xxzf9254qAusXBR1UxGYJLKkti17p1HV6rmwHLax3leihAgW0FGLC4H3YoUNdYMFUhFwEYJoI1CdO86oIJy+5yI1ft4oLLoTIHkD9WlrZ8341r8GLNDFhe7CrXRAEKdAswYHEvfKZA3cLQgaaRuEhELux6k86uLG2tchvZjU354YRpNAP4e2VpbKzb6vdqvQxYXu0s10UBCnR9AMQXBXoQqHs8ONk09C6BfBFAg6GJ89x0/6zqahh7FwWtC/Y3VpbGdmPDnSHAgOWMPrAKClAgNQIMWKlx9dyotU35Q8Q0FirwZUBXJAycPL24da1bFtr98OeEocPdVLdbfHemztrG4JPWcTyruDN6PIYCFHC6AAOW0zvksPpqG4NLARQp0HjA/m8fV3H4yi0OK3GH5dQ2Bu8DcCq/SeiGbrFGClCAAu4XYMByfw/TvoLaRQVxiAx100XjtY0FvwPkx/wmYdq3CyekAAUo4EsBBixftr1/i76xKTjCNLFcgT1F8YupE2KX92/E1B9d1xj8hQKXCnDd1NLYxamfkTNQgAIUoICfBRiw/Nz9fqy9blHwZBU8AOD9hKFfdfp1TbWLgxdD8SuF/N+00pYf92PpPJQCFKAABSjQowADVo9EfMNnCXRf1+SGj91qFwd/AMXvrW9BVpbGKthVClCAAhSgQCoFGLBSqevxsesWB89QxZ/ccH+peYsLv2mqPghgYWVpbLLHW8PlUYACFKBAhgUYsDLcADdPn3zO30oohgMyubK0ZaFT11O7KFQEMa1vQD5ZWRrLd2qdrIsCFKAABbwh4PiAdeBDy3fJ2rjXl03Zuns6ybM1+6WXKg6Np3NON85Vu6jwLoh+W4GLp5XGrnPqGmoX5X8FYjwPYHVlaewwp9bJuihAAQpQwBsCjg1YOfWrz4bIuQC+lkHqjYCsEdEIOlC37vS8FzJYiyOnrmsMXqrALwDcWVkaO9ORRQK4ccHX908MyrIeWP2fytLY/k6tk3VRgAIUoIA3BBwZsHIa2n4D4IKPieV5hf43neQC2RfAPoDuA2AAgHdEULeuLG9GOutw+lzzmoInmCYeUuDZaaWxUU6t95blowdsfjt7iwCbppbGBju1TtZFAQpQgALeEHBcwMqZ33YLFGdbvAq9UdS4KV6RuzJT3IfUv5jTIQnrPk/nJGtoiJfn8VtoSYy6x8YOv+eDK15a3/HlTLWoT/MOzXoB0VO+6bh936dF8M0UoAAFKOB4AUf9osmpXzMaYi7vUtOz4uUj73CK4JCGF8YbyJoH6OHWV/0Zsj7uTE5DmzqlTz3VkSWbEy+VHZHV0/v4cwpQgAIUoEB/BBwVsIY2tF8n0IsA/Cpenvfz/iwsFcfm1K8qgxgNXflPz4lXjPxdKuZx05j717fvmy26AdDX4uUjD3Bq7Qff015gBjQGoD1enpfn1DpZFwUoQAEKeEPAYQGrrUmA8SJy9Lqy3KedSJzT0P47QH8M6FPx8pFjnFhjOmsads/KozWQ9RSAp+PleUenc+6+zDV0/uqTReUBKJbGK/KO6cuxfC8FKEABClCgrwKOClg5DW3vANi9Y9A7u/7rxDEf9HUx6Xj/8PtWDkuYWVEAB/EsFjC0vv0kEf2LQv62vjz3uHT0YGfmGDq/7VxR/BYi98bLck/fmTF4DAUoQAEKUKC3As4KWPVtr0HwJUO3HrC24vDXeruIdL9vaMPqywUyh2exgKEN7T8R68sIwB/Wlef9IN296O18OQ3t1R9+rnslgBvi5XnTe3sc30cBClCAAhTYGQFnBayGtmUAxhoJCa49Pbd1ZxaUjmMOfuDlvcyOrU8CyPX7WayhDatvFMhPAP1FvHyk9W1LR75yGtpuTn4T9Ofx8rxfObJIFkUBClCAAp4RcFrAqgdQrtBvrS8feY+TlXMaVl0AGL/x+1msoQ1tGwTYV1QK11XkWheRO/KVU9/2FwhOgiFnxqfk3unIIlkUBShAAQp4RsBRAWtoQ9u1AvwMqpfFK0b+0snKo5frgP++3G6dxTpKBJesK8u71sn1pqK2YfeuPk4NWSCCFevK8o5KxRx2jZmTPDsKAxPjU/IW2TUux6EABShAAQrsSMBRAWvY/NXnq0odBDfHy/LOc3rLhjW0f1uhdyXrPDFenvew02u2s76Pv1Epl8fLc63H5Tj2NbShbZ0AOZroOGL96V/5p2MLZWEUoAAFKOAJAUcFrJz57SdC9a8CeXRdee433CA8tKFtlgBVANbEy/Ny3VCzHTUOqV8zwoAZg2DXLA0c5vQHY+c0tG0GkJ0IJL746qlfft0OA45BAQpQgAIU+CwBRwWsIfNfOtLQjhUAVsXL89zx7BVY36Trun8XRB6Kl+We5IftltPQZp2tO16B69aX513s5DUPnb9qjKjxd0DejJfn7u3kWlkbBShAAQp4Q8BRAeuQ+hf37JDEWwA2xcvzXPNA3oPrX97flK3/Tm4Jz39UOLRh1bUC42cQicbLcsNO/08hp2H1ZYBcDWB+vDyv3On1+qW+nPlt1jWMiJfljfXLmrlOClDAPwKOClgW+7D57atVNQ+qRfGKkRG3tGLovatPFkMesOpVE2esPy3vz26pvS91HnRf+5CAqeutY0zJGvVK2SHP9uX4TLw3p371YogUq+C89WV51u0a+HKAQPczLOPleY77d8gBPCyBAhRwuYDj/mEbNr/9elWdroLr1pc5+6On7Xs/tL79QhH9tfX3orhkXYW3vlk4ZP6LuYYm2pLrdsX9pJL3LHuzKxAG8l4pO7Td5f/NeqZ8BizPtJILoQAFdiDguICV0/BiKZCwvkbvyovGh9avOU3E7L6H1y3Zu8q0NcflWhdYu/o1tH71aSLStS4XXWv28ZlFXRUvH+ma6/pcvVl6WTwDVi+h+DYKUMCVAo4LWJbisIa2DQrsawoKXinLs+7u7qpXTv2LYUjCCiPW8wqbJGD8bN2U3H+4ahHbFJvT0HYNgEu6wpUxN1424gK3rCWnod26GaxV7y3x8rxz3VK3H+pkwPJDl7lGCvhXwJEBa+j8tj+J4gyYelX8tJHVbmxPzp/aDtFs/L7z24XQDoFRBx1Qt67i4Jfdsp6h97Z9CwamCZAP4D0VXOy2a5hyGtqfBfQIUXx7XUXe3W6x90OdDFh+6DLXSAH/CjgzYN3X9j0x8QdAlsfLc7/u1vaMqG0fuPkAnSHAVAB7CvBfAHW6ZdO8+LeP7LwuyImvnIbVpYBRCWj3LScWCoyr1pWPaHFivZ9V08H1bUeZgqcBJALZWQe9/M1D/uOm+r1eKwOW1zvM9VHA3wKODFiH3r9mv60JMw5goFs/Jtx2Ww2vXzWyA4HzRfT8zk/ZRNpUdV68PK/OSduv60avOAnQHyXrWg0xfh0vG3Grk+rsbS0fPS9StSleMbKkt8fxfekRYMBKjzNnoQAFMiPgyIBlUeQ0tD0E4AQ3f0y4fUuH1K8eaxjG+VD9bufPBGsBLLGu0xqcrQ+s/uZh76Z7G+Q0tJcD+k1ASwHZPzn/JoFen9Bdfv1KxdA30l2TXfMNa2hr1c6PN6U6Xp57lV3jchx7BBiw7HHkKBSggDMFnBuw6lefDZFbALwyYOPG0S+eOWqDMwn7XtXQhhcmiQbOh+DE7Y5uFOBRE4lns7IHrrDzI63h960clsDAXDXNPBHNs+41JpAJAAZ8XIO2WI8pgsjD68pyrY/WXPva5jmRGxKGjH51Su4rrl2MRwtnwPJoY7ksClAgeQ7FwRA5DauXAzIa0Mvj5SMd/TDhnWE8+IGXDzbNxCQ1EycL5NPPXlT8ByIrFPqsiLwO6AdI6EYxjA+g5gemYXwgoglA9oKaXxDIXqr6BRHrf+sXAOylMA4CNM/6uHVHNapihYj82ZTE314pO8zxNw3trXNOQ5t1q49SgVy9rjz3it4ex/elT4ABK33WnIkCFEi/gGPPYFkUOd1nsQQvZpmB0S9VHPp2+onSM6N13dkWU6eI6igAhwAYDshwQAP2VKBvCKRdgTUwdY0YRrsqno5X5K60Z3znjDK0YdU3BcaDAN6CgdHxKXkvOac6VtItwIDFvUABCnhZwNEBqzNkJc9iqchF68tyr/dyM3a0tkPqX8zZIlsOCZiBfVR0HxjG3qq6jwHso8A+EOwCxVuAvKWibxmKt6H6lqq+BcN4yxT8F+bgdjdfS9XXnuc0tD9oXVfmhgdR93VtXno/A5aXusm1UIAC2ws4P2B1n8VSvGDsO+DotcXDN7GNFPgsga5bTIj18eAHhujotWUjV1HLmQIMWM7sC6uiAAXsEXB8wNr2LJaoTl1XMXKePUvnKF4UyGlouwvAtwHUxsvzpnlxjV5ZEwOWVzrJdVCAAjsScEfA+vgbhc/En797NKqrTbaTAtsLDJnflm8oWhXaoZp19CsVhz5HJecKMGA5tzesjAIU6L+AKwLWtmexVOWi9RX+uxar/632/gg59avvgIh1j7Gb4+V553l/xe5eIQOWu/vH6ilAgc8XcFHAWnMmYN4OYDM0MCFecWiEzaVAt0BOQ/sFgFoPdv63KXqsl2454dUuM2B5tbNcFwUoYAm4JmB1ncVq+y2Ac6EayX7NmLCmMncz20iBofe1jRMTjwPIVsM4ff2UEfdSxfkCDFjO7xErpAAFdl7AVQHroPtf2MfoCDSKYJSoXr+uYuRFO790HukFgX3rN+w2CG89LoICqM6KV4y80gvr8sMaGLD80GWukQL+FXBVwEqexToBgPWcwg9/nxqnr6/g2Qr/bl9gWEP7jQr9CYCF8fK8yX62cNvaGbDc1jHWSwEK9EXAdQHLWtyw+W2zVWE9/uQlbMHE+Ld5p+6+NN0r7x3WsPpHCrnVWk/CkKF83qC7OsuA5a5+sVoKUKBvAq4MWF1nslY3AlIC1XvjFSNP79uy+W63Cwy7p/1oDehCdN7RXiavL8+1/syXiwQYsFzULJZKAQr0WcC1AWtY/QtBlUAjgMEw9ar4aSOr+7x6HuBagZz6tschmKCq89ZXjJzq2oX4uHAGLB83n0ungA8EXBuwrN4Mnd8+3brYvbNPDFk+2K7AyL+s2n3jZuNPEJwIYEO8PO9Lvli4BxfJgOXBpnJJFKDARwKuDlidIau+7QoRzGbI8v6uHvrnVQfKgMBdUC0G8E68PG9P76/auytkwPJub7kyClDAZffB+qyGDatvu1gFv2LI8u6WHl6/amRC5C5AxkCwNl6WN9y7q/XHyhiw/NFnrpICfhVw/Rms7sblzG+rhGIuQ5b3tvLQ+avGiBp3AjgMin/EK/JGe2+V/lsRA5b/es4VU8BPAp4JWJ0fF85vO1cU1t3eeU2WR3bxsHtXFath3AFgCBSL4hV5Ez2yNN8vgwHL91uAABTwtICnAlZXyGr/gaj+niHL/fs2Z377iVC1zlztCZF742W5vB2H+9v60QoYsDzUTC6FAhT4lIDnApa1wmEN7d9W6F3WnwW4R7IGXLb2lOFr2X/3COQ0rLoAMK4DEBDBb9eV5Vl3a+fLQwIMWB5qJpdCAQr4I2BZqxxSv/oUAX4pInlQvAiRy+LluQ3cA84WOLi+7Sg15EpVPbkzIAvmrCvLm+HsqlndzggwYO2MGo+hAAXcIuDJM1jd+AfWP58TkAG/FOBbnX+nuDaO3MtQIQm3NMhPdSbPWlkPa94LkOdEzSvXVYx8wE8GflorA5afus21UsB/Ap4OWN3tHNqw+iJYZ7MgWQosCSTksrWn57b6r93OXPH2Z60UelNiK6781xkj/+fMilmVHQIMWHYocgwKUMCpAr4IWBb+kIYXxgsC1tmsfADviRiXrSsbMc+pjfFLXZ88a6WrVXHl+oqR9/pl/X5eJwOWn7vPtVPA+wK+CVhWK7/4l1W7D94i1pms5AXTcoep5o2vVIx80vutdtYKrXtbGQhc0X2tFSC3ijHgynVTDv63syplNakSYMBKlSzHpQAFnCDgq4D10UeG89t/AFXrbNa+XX+nd4kRuG3dlBFNTmiKl2sYel/bODHxAwBnJdf5EkSujJfldn7rky//CDBg+afXXCkF/Cjgy4BlNfqge1aPMrKMH4nq9wDs1hmzVB8Qkdvi5XkP+3EzpHLNwxrWfENhWsGqLDnPJgj+GJCOX7485SvrUjk3x3amAAOWM/vCqihAAXsEfBuwuvmG1K8ZIWKeJYAVtIZ0/r3IY2qaf+C1QP3fZDn17WUq5g8E8o2u0eQ1K1gZMG9fWzZyVf9n4AhuFWDAcmvnWDcFKNAbAd8HrG6kA+9e/cUBAfmeBuQsqH41+feRzqB12mG39QaT7/lYIGf+6rNgyg8gGJf821VQvd1Axx/XVhz+Gq0owIDFPUABCnhZgAFr++42NWUN+9+B31OIdY1QuOukC14UYKEJXbi+bOSDXt4Q/VnbsPpVJRApVRiTAB1jjaWCViRwe+CDAX9c+/3hm/ozPo/1lgADlrf6ydVQgAKfFGDA+pwdYX28BdGz0PnxlgaSb7W+5bYQkAW+vzN8dbUx7PAzTlbBZAClUBzazSmQR02Yt68vH3kP/6OjwI4EGLC4LyhAAS8LMGD1orsHP/DywaaZmAQ1JwkwSRW7Jw97Oxm2GvwStkbc1b7HlkHmKaryTVGUQrDHNqHqCdMKn2IsXF926PJe0PItPhZgwPJx87l0CvhAgAGrj00+9P41+201dRKASVBYH4V9KTnEVgAPqmCxYcqKrYN3XfGvEw/8oI/DO+7tBz/w8l4dHZuOEhijkxeql25bpHVnfIH8BYqF8YrclY5bAAtyrAADlmNbw8IoQAEbBBiw+tpaVQcAAAbOSURBVIG4b/2G3XaRdycpEl2BCxi+3XBroFghghWmyoqsQGDFy1MOcewtCYb+edWBMPQIwzC+akJGQ3V058Oyt3tZoQqQhkBW1iNrTxm+th+EPNTHAgxYPm4+l04BHwgwYNnVZFUj54H2UknokSpyhJo4SgSjPjW8yFsw9VkIVojKCgVimTjzM+y+tQeY2pFvqHmEAkd8eA+wUTsKU131y/OAPqOQluyAzH/x1BEb7GLjOP4VYMDyb++5cgr4QYABK4VdPuj+F/YZkMg6whQ9Eoqx6HoO4ohPTanGmHjFiKdSWMqnhs6Z3/5XqJ64gzmfAeTvgD5lCp7Zw9z69MqKw7ekszbO5Q8BBix/9JmrpIBfBRiw0tx56yLxTQM7jjaQla/QYwUYbyJR/Er5l5eks5ShDW1N1twKuVHE/DtM4++ZOJOWzjVzLmcJMGA5qx+shgIUsFeAActezz6N1h1yMhmwMjF3n5D4Zs8KMGB5trVcGAUo0HkLTb4yJsCAlTF6TuwAAQYsBzSBJVCAAikTYMBKGW3PAzNg9WzEd3hXgAHLu73lyihAAZ7ByugeYMDKKD8nz7AAA1aGG8DpKUCBlArwDFZKeT9/cAasDOJz6owLMGBlvAUsgAIUSKEAA1YKcXsamgGrJyH+3MsCDFhe7i7XRgEKMGBlcA8wYGUQn1NnXIABK+MtYAEUoEAKBRiwUojb09AMWD0J8edeFmDA8nJ3uTYKUIABK4N7gAErg/icOuMCDFgZbwELoAAFUijAgJVC3J6GZsDqSYg/97IAA5aXu8u1UYACDFgZ3AMMWBnE59QZF2DAyngLWAAFKJBCAQasFOL2NDQDVk9C/LmXBRiwvNxdro0CFGDAyuAeYMDKID6nzrgAA1bGW8ACKECBFAowYKUQt6ehGbB6EuLPvSyQM7/tSWt98bK8sV5eJ9dGAQr4U4ABK4N9Z8DKID6npgAFKEABCqRQgAErhbg9Dc2A1ZMQf04BClCAAhRwpwADVgb7xoCVQXxOTQEKUIACFEihAANWCnF7GpoBqych/pwCFKAABSjgTgEGrAz2bWhD230CnCoGTlg3JW9BOkvJaVj9d0DGmGKOeqXssGfTOTfnogAFKEABCnhdgAErgx3OaWi7BsAlMPXs+Gkjb01nKTnz2+JQDDV18C6vVAzdmM65ORcFKEABClDA6wIMWBns8LD57T9Q1d/D1Kvip42sTlcpB93/Yl4gkXgO0Jfj5SMPS9e8nIcCFKAABSjgFwEGrAx2evj9q0clEvKMVYIiMXl9+ZcXpqOc7mu/VGTe+rLcqemYk3NQgAIUoAAF/CTAgJXhbg+d33auKH7bWYbK4fGK3JWpLOmjjyUV6zuyjdC/Th6xPpXzcWwKUIACFKCAHwUYsBzQ9e5HhnSWYupVCjwTyM5esvaU4W/ZUd6Q+jUjDCRKADkVgsnWmKI6dV3FyHl2jM8xKEABClCAAhT4pAADlkN2RE59218gOCkN5bwnItPWleXeloa5OAUFKEABClDAlwIMWA5qe9dF72YQwFcAORLAbraUp/gPRFYAulpg3LOufESLLeNyEApQgAIUoAAFdijAgMWNQQ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PA/wOjZku/h7EG0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50875" y="1375679"/>
            <a:ext cx="84385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환경(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) 파워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기후 위기, 쓰레기 문제 해결 등 자연을 보호해요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사회(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) 파워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서로를 배려하고 모두가 안전한 사회를 만들어요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지배구조(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G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) 파워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정직하고 공정하게 의견을 나누고 결정해요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AI 파워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AI의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아이디어와 도움으로 더 좋은 해결책을 찾아요!</a:t>
            </a:r>
          </a:p>
        </p:txBody>
      </p:sp>
    </p:spTree>
    <p:extLst>
      <p:ext uri="{BB962C8B-B14F-4D97-AF65-F5344CB8AC3E}">
        <p14:creationId xmlns:p14="http://schemas.microsoft.com/office/powerpoint/2010/main" val="243013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히어로 능력 훈련</a:t>
            </a:r>
            <a:r>
              <a:rPr lang="en-US" altLang="ko-KR" dirty="0"/>
              <a:t>_ESG </a:t>
            </a:r>
            <a:r>
              <a:rPr lang="ko-KR" altLang="en-US" dirty="0"/>
              <a:t>자가진단</a:t>
            </a:r>
          </a:p>
        </p:txBody>
      </p:sp>
      <p:sp>
        <p:nvSpPr>
          <p:cNvPr id="7" name="AutoShape 4" descr="data:image/png;base64,iVBORw0KGgoAAAANSUhEUgAAAlgAAAF0CAYAAAD/4EcMAAAAAXNSR0IArs4c6QAAIABJREFUeF7t3XlgFOX5B/DvMxsCeFer9YAgSoKtVaxQks1ukCQc1qsqSbS21Z4erQTRaj0IRgK2VmslQav1V1uPWk3waBWrSAiS3WywWEUrQoIKi7aW1vvgys7zc5KNIqJJyOzuHN/9i5Kd933ez/NKvp2dnRHwRQEKUIACFKAABShgq4DYOhoHowAFKEABClCAAhQAAxY3AQ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MAA5bNoByOAhSgAAUoQAEKMGBxD1CAAhSgAAUoQAGbBRiwbAblcBSgAAUoQAEKUIABi3uAAhSgAAUoQAEK2CzAgGUzKIejAAUoQAEKUIACDFjcAxSgAAUoQAEKUMBmAQYsm0E5HAUoQAEKUIACFGDA4h6gAAUoQAEKUIACNgswYNkMyuEoQAEKUIACFKAAAxb3AAUoQAEKUIACFLBZgAHLZlAORwEKUIACFKAABRiwuAcoQAEKUIACFKCAzQIMWDaDcjgKUIACFKAABSjAgMU9QA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bQ/gwXbpl1hqgcp8DhAA4DMKg/421z7BsQPKvA0ybk17HCGa/aNC6HoQAFKEABClBgBwIMWA7YFuObqnfrGBj4PRQVaSjnDVXjO9HwFX9Lw1ycggIUoAAFKOBLAQYsB7Q9HJ31AiDWGSuo4NqA4lFjS+LJJcXV79lRXihSfaAYxnhALoRidOc8KqdHwzPutWN8jkEBClCAAhSgwCcFGLAyvCNCLbOuEpWZAF5VlZOj4RnLU1lSOFpzE4DzAPwva0sid0lx9VupnI9jU4ACFKAABfwowICVwa6Pe6JmuJmFNgBZIuaE5sIrG1NejqqEW2b/A8BRgNwUCc34acrn5AQUoAAFKEABnwkwYGWw4UWR2TNV9CoBHmkOVR2frlLGRWePM6FPAHgvEqraPV3zch4KUIACFKCAXwQYsDLY6XCk5nYIzlTVqdHwzHnpLCUcqXkPgl23Boz9lxVc8Z90zs25KEABClCAAl4XYMDKYIfDkZoIBCGYKI4UVS1JZynhaM0yAGMNkdDSwhkt6Zybc1GAAhSgAAW8LsCAlcEOh6M1zwH4qiF65NLCmdaf0/YKR2seAnACTDkpUjTD+jNfFKAABShAAQrYJMCAZRPkzgzDgLUzajyGAhSgAAUo4HwBBqwM9ogBK4P4nJoCFKAABSiQQgEGrBTi9jQ0A1ZPQvw5BShAAQpQwJ0CDFgZ7BsDVgbxOXXGBYqiNU9aRTSHqsZmvBgWQAEKUMBmAQYsm0H7MhwDVl+0+F6vCYSjNWqtKRKq4r9DXmsu10MBCoD/sGVwEzBgZRCfU2dcgAEr4y1gARSgQAoFGLBSiNvT0AxYPQnx514WYMDycne5NgpQgAErg3uAASuD+Jw64wIMWBlvAQugAAVSKMCAlULcnoZmwOpJiD/3sgADlpe7y7VRgAIMWBncAwxYGcTn1BkXYMDKeAtYAAUokEIBBqwU4vY0NANWT0L8uZcFGLC83F2ujQIUYMDK4B5gwMogPqfOuAADVsZbwAIoQIEUCjBgpRC3p6EZsHoS4s+9LMCA5eXucm0UoAADVgb3AANWBvE5dcYFGLAy3gIWQAEKpFCAASuFuD0NzYDVkxB/7mUBBiwvd5drowAFGLAyuAcYsDKIz6kzLsCAlfEWsAAKUCCFAgxYKcTtaWgGrJ6E+HMvCzBgebm7XBsFKMCAlcY9EGy5fnAg8d5XVIzDYOghovgpgC+ZMI5oCV3xzzSWgqJozV8UOAmCEyOFVQ+nc27ORQFLgAGL+4ACFPCyAANWCrtbGJ0VNCDjoBgPwVcBDNnRdCYSX2oJVW9IYSmfGro7YCnwtKg+ppCYaSQiscLqN9JZB+fyrwADln97z5VTwA8CDFg2djkUmT3GACapYBygxwAY9Onh5SVAV4rqKjXwgiESWxqsesHGMno1VDg6+0KongXBkZ84QHQl1GiFmFHpyGptHnf5yl4NyDdRoI8CDFh9BOPbKUABVwkwYPWzXeHmq/NgJM4EcDqAQ7cbboMATabqEpVAa0voimf6OZ3th49eXr3LrpuzxiQEYw3VMQr5OqCHbDPRK4Der6oPRsNXNtleAAf0rQADlm9bz4VTwBcCDFg70eZQpPpAkcB3AXwLwKiPhlC8D+hCGNKopi6Jhmc+vxPDZ/yQCct/uefmLZsLYAbyFTplm7Ncb3745/tFjQeaQ1csyHihLMDVAgxYrm4fi6cABXoQYMDq7RZRlcKW2RMN1XMhciKArOSh1rVTf1HFg29+IbFo5eHVW3o7pFvelzxLd0byLN3IZN3vCvCIqXr/gK3mI0uKq99zy3pYpzMEGLCc0QdWQQEKpEaAAasH1/FN1XslsrPOVqj1jb+c5NvfU+APUG2Ihmc2p6Y1zhx1XMusr5lqfRwq1kei3R4bRXBDBxLX8SJ5Z/bNiVUxYDmxK6yJAhSwS4AB6zMkrWDVkW1cBshUAIOTb1utqvN2fX/wHxZOvvh9u5rg1nGKonOOV5gXA7Au6Lde7wKoTUjiegYtt3Y1fXUzYKXPmjNRgALpF2DA2s7cuuh78ObAdAUuFmBPACrA3yBmbXPhlY+lv0XOn7HzrBbkUiimAAgAeEcUcwNbE9cvKa5+y/krYIWZEGDAyoQ656QABdIlwICVlB69/JYBu2zecK4CV1g3/7T+2rrGKAHj5+m+CWi6mm/3PIXR2cMCgp+p6g8A7ALgDYheFglW3QoRtXs+juduAQYsd/eP1VOAAp8vwIBl3VG6edZoGPInAF0XcAuWiehFzcGZUW6gvgsULZ1zgGaZ86A4NXn0P8QwftwcvOIffR+NR3hVgAHLq53luihAgeRJGv9CfOX56uy93zJqALnI+mhLgNdNlYui4Rm3+1fFvpUnr9G6FcABAExAbt4a6LhsWUH1O/bNwpHcKsCA5dbOsW4KUKA3Ar49g2XddV3EvBOQwzqhFHdsGRC48Mn8y1/vDRzf0zuBUOSa3UW2XAPgvOQR/4Pg+3z+Ye/8vPwuBiwvd5drowAFfBmwwi0106C4Idn+F1XNH/Mu5an9jyHcPCsfhvwf0PlMRuv6tj8Nfm/QOfw2ZmrdnTw6A5aTu8PaKECB/gr4LmCFojV3CvCd7l/yHbLrj2OFF27sLySP751AKFJzmQiu7ny36ErDkJOXFlS19+5ovstLAgxYXuom10IBCmwv4JuAlbzw+iEoRgPYAsGFkcKqG7kl0i9Q1DJ7rKreD+AgKN4XwfeaQ1Xz018JZ8ykAANWJvU5NwUokGoBXwQs6/YBBtT6RuBBAF41RE9cWjjz6VTjcvzPFgi2VO8dMAP3QjCh611y0xt7dUz34qOGuA92LMCAxZ1BAQp4WcDzAeuT4UpXmTCPaQlVW88P5CvTAqpSFJ1TpaJXAjAANG8NJE7gtwwz3Zj0zM+AlR5nzkIBCmRGwNMBa9twpcDTA7YkSnhn8cxstM+btahl1jGq0gBg3w/vnfXslgGBEn6b03l9srsiBiy7RTkeBSjgJAHPBqxPnrmSpl3eG3giv7HmpK33yVqsfgmwRKAHA2jPCiRKlhRUv+LcillZfwUYsPoryOMpQAEnC3gyYIWbf/EFMRJPKnQEgIc3Dtzv1KfGnLPVyY1gbUBhtHo/A4EIgFwAcSOACfyGoXd3BgOWd3vLlVGAAp23I/LWq+vu7IEnABQosPTAV0eWNFRUJLy1Su+uZuyyq/fJ3ppYDMGR1p31ETBKmguueNa7K/bvyhiw/Nt7rpwCfhDwXMAKR2bdD5FTAF21NWDm84Jp923j/NbqPQYkAo9ZIRnAm1lG4uglweq17lsJK/48AQYs7g8KUMDLAp4KWKHorDkCufzDx7L8JyEyOlY441UvN8/La5v02LW7frDbpr8D+LJ1TRbMrPxI0WVvennNflsbA5bfOs71UsBfAp4JWIXRmkkGYJ312GiI5i8tnPmcv1rpvdWOb60e0tER+DsE+wsQ+2DgfsfwWjrv9JkByzu95EooQIFPC3giYBUtvXpfDSSe7/yav+hZkcKZd7DZ3hAoap1zpHaYLRDsCsXdkXDVt72xMq6CAYt7gAIU8LKANwJWtOYxBSYp9L5oaGaZlxvmx7WFIldNFDEetW5GKopLmsNV1/rRwWtrZsDyWke5HgpQYFsB1wesomjNjxX4HRSvKbLzouGfv8sWe0+gKFpzngI3AVBDdDQfdeT+HjNgub+HXAEFKPDZAq4OWMmPBl8EsJsBGb80NGMpm+1dgXC05s8ATgfwfNaWxFFLiqs7vLta76+MAcv7PeYKKeBnAVcHrHC05ncfPrz5xxD8PlJY9SM/N9IPa+98QLQG2gHsDUhVJDRjth/W7dU1MmB5tbNcFwUoYAm4NmAVLb36KxpI/NP61qAkAgc3j7v8v2yp9wVCkZpTRXAfgC1GAF/lnd7d23MGLPf2jpVTgAI9C7g2YIWiNU8IME5UrmgOz7i656XyHV4RCLfU3AtFBQTLIoVV1s1I+XKhAAOWC5vGkilAgV4LuDJgjYvWlJhAo/W8ukioalivV8s3ekIg+VHhCwD2g8ipkcIZD3hiYT5bBAOWzxrO5VLAZwKuDFjhSM3fIDgWoudECmda12Hx5TOBomhNmQIN1rdHs7Ymhi8prt7kMwLXL5cBy/Ut5AIoQIHPEXBdwAo3X50HI7HaekbdG3sl9l95ePUWdtifAuFoTTOAMIAZkVDVHH8quHfVDFju7R0rpwAFehZwXcAqaqn5oyrOUsHMaGFVTc9LdOc7CqM1hxoiR4ppPYvP/IKKsYsCuwh0V0B3AYxdrAu9Ifo+FO+LyPuq+j4gb0F0uZrZUa/fEywUmV0gojEA727JCgx/Mv/y193ZbX9WzYDlz75z1RTwi4CrAlYoUn2gSMB6gPPGLVmBoV76hdr5kZdiAgSjAHzVureXDZtwhQJLRaRZzQGPejFwhSOz7ofIKSr4TbSw6kIbzDhEmgQYsNIEzWkoQIGMCLgqYBVFZl+uonMAuSkSmvHTjIjZOGlRy6xjTDW+I9AKAHtsN/Q7CjxjqP7DhGzoPkNliL5vqnwAmO8CxmAxZFeo7qaqu8IwdhM19wVkNICjAey+7ZgC3Kum/ClSNOMhG5eR0aG2+cgYJuTgltCMdRktiJP3WoABq9dUfCMFKOBCAVcFrHC05hkAo8QwRjcHr/iHC707Sw5HZ1cCehGAnI/XIC8B5nxVWaaCFS2hKusO9f16WeFDpeMowzCKVfWMbULcm4DembXFrFlSXP2/fk3igIO7bzjLs1gOaEYfSmDA6gMW30oBCrhOwDUBK9hSPSJ5F2933ppBVcKxOadD1bpu7NDkTrFulHqfIXrf0sKZz6Vy93zjkdqB7+711hRV+aEAxcmbzL7z4QOUZ2VtScx182Nnxj1RM9zMwksKvL1p4H77PjXmnK2ptOTY9ggwYNnjyFEoQAFnCrgmYIWjs2cAneHk15FQ1c+cybnjqgqjc44y1LwdgiM73yG60lCZujRUtTgT6wg3Vx8CMa6zrl1Kzt+uakyLhq/4WybqsWPOcLRmCYBjIHJGpHCG9cxCvhwuwIDl8AaxPApQoF8C7glYkZoVVkAxoYUtoZnWN8dc8SqKzjle1bwXgl0B/E8FM6KFVbc4ofjO2mDetM1Hla4Lr92ORdFZ31HInQosjoaqSp3gyxo+X4ABizuEAhTwsoArAlbR0jkHaMD8F4D3IqGqT1y47eTmJK+1mtt50gp4ZODAAWcsGnPp206qedJj1+76/u6brhTFxcm6WrYGjFOXFVzxHyfV2VMtwZbrBwf0/Q3Wty9NYIQd17D1NCd/3j8BBqz++fFoClDA2QLuCFgf37X70Ui46hvOJgWg1Ua4JXAzgB8na701Upg4F1JtOrX25OOHrIco7wXg3zD1xEjRzKecWu+O6ipqmf1bVT0XwKWRUNU1bqrdj7UyYPmx61wzBfwj4IqAFWqpuV4U093yYOei6OxLFGr9gjdF8bPmcNVv3LClCqOzhxnQBQAOt+41pirjouEZy91Qu1VjYbRmkgE8JsDC5lDVZLfU7dc6GbD82nmumwL+EHBFwAq31LRCkW9AjlkamrHUya1Jfpy5BoB1p/U5kVDVDCfXu31tocg1u4tssR5BY93w9H9ZRuLrS4LVa92whvFN1YM6sgPvW3e4z9qS2N3N34x0g3d/a2TA6q8gj6cABZws4PiANb6pOqsjO7DRQkz+0nT0Q31D0Zo7BfiOQNa8vlfH4W58VuLYZVfvk93R0QJIHoD2rYHEmGUF1dYtHRz/6g7jqjouGp5pBUW+HCrAgOXQxrAsClDAFgHHB6zOWxzAfBrAc5FQVddtDhz6Gt9aPaQjEYhb5YlIQXPhjCcdWmqPZSUfS/R3AAeK4Pbmwqrv9XiQA94Qaqn5VfKC/asioapqB5TEEj5DoCha0/nfR3OoaiyRKEABCnhNwPEBKxSpOVUE1sXXD0ZCVd33bXJkH4oiNRer4FcAHo6Eqk50ZJF9KKooNiukpkSsQwzRo5cWzrSCrqNfyVtPPGz93o6EqsY5ulgWRwEKUIACnhVwfMDaJrQ4/h5N4WiNFUCOEui3mkMz7/HCrglHaqwbpJ4JoDUSqgo6fU3JC/Wta8beiISq9nF6vayPAhSgAAW8KeD4gBWO1NwMwTkC/KQ5VPVbp7ah8+7oRsB6fuCmDx8984UlxdWOvlast47jm6q/2JEdeMl6cLSqnB4Nz7i3t8dm4n2jl98yYPDmDVusuSOFMwyIaCbq4JwUoAAFKOBvAecHrOjshYBOFDGPbS688jGntiscnVUDiPWNwTsjoSrrjI9nXkWRWb9RkQsUWBoNVR3j9IWFozVvWvfzyhqQOGDJ2OrXnF4v66MABShAAe8JOD9gJR+Rk5BEbqyw2rr9gSNf4WQQVMG5TnkUjl1QoebZYTHU+kZehxu+yRmO1qwE8GVD9MhUP0TbLmOOQwEKUIAC3hJwfsCK1lih6lDV7D2i4Z+/61T+cLTGuuv50ao4PhquesSpde5sXeFojfWoogNUzUnR8JWP7+w46TguHJ29GNBimCiOFFVZD4HmiwIUoAAFKJBWATcELOsjni9FQlWOrjUcrVlnPTRZAsao5oIrnk1rF9MwWVHL7DpVPR+KGyPhqvPTMOVOTxGOzlrdeQ8vMzAyUnR5204PxAMpQAEKUIACOyng6NBirSkcrbHuzL2LCwKWdTPUQVuyAl98Mv/y13eyH449LBSZdbiI/BPAuxsHJvZ/akz1B04sdvyT1ft3bA3823rUTyRUZd1Nny8KUIACFKBA2gXcELCsb4F9EAlV7Zp2nV5OmHxEixWwNn34kOHBvTzMdW8LRWueEMC6t9StkVDV2U5cQDhacxuA7zu5Rie6sSYKUIACFLBXwNEBa3xT9W4d2YF3BXi9OVT1RXuXbt9o2wQsRwfB/q443DK7HKr11jgC/HXwe4POWDj5YusMoyNeRdHZUxQ63zp7lTUgcQi/QeiItrAIClCAAr4UcHrA2iuM5W/uZ7rjE7cNxj6YXfywo037u8vDLTXToLihexwBYia0SSBb+zt2P44/HMB4AJ0h3On3TOvHOnkoBShAAQq4RMDxYeCGxlDCgGm4xBOQxFGVJU+ucE29O1FosOXqwwJm4jcQHLsTh6f0EFX5TjQ8408pnYSDU4ACFKAABXoQcHzAqm0MrgcwpLI05uha6xYFb1HB2QqtnFbaWueHndf5QGjDGA+VvIyvV/CmqYk/t4SqN2S8FhZAAQpQgAK+F3B0aLG6U9tY+AygowYMki+dF2px7C/PuYuDZ4viFgDzK0tj5b7fWQSgAAUoQAEK+FjABQGrYDEgxWLiyKkTY885tVdzF+ePFjWWf3j9z4atg3HwhYUx61uFfFGAAhSgAAUo4EMBFwSsYAOAMkMw4fySWKOTe1TbGHwZwMEi+s2pJa1/dXKtrI0CFKAABShAgdQJOD9gLQ7eDMU5Ivj21JLY3amj6P/IdYsLa1V1KqBNlaWtJf0fkSNQgAIUoAAFKOBGAccHrLpFwatVcBmA6ZWlsY9uD+BE7N82Bg/aKmiGYjgU51ZOiFnXZPFFAQpQgAIUoIDPBBwfsGoXFV4E0esU+OW00pgVtBz9ql0UPAeCmwGsShgbg9OLn3nL0QWzOApQgAIUoAAFbBdwfsBqLPweoH+A4LbKktgPbRdIwYB1jcGHFDhBTb1q2sTW6hRMwSEpQAEKUIACFHCwgOMDVt3igpNU5S9QLKicEDvBwZYflXbD4/lhwzCau/5Cb60sbXXkc/vcYMkaKUABClCAAm4UcHzAqn08+DUY+AeAtZWlseFuQZ67OHiZKK626hXoIwkzcN4FE6Nxt9TPOilAAQpQgAIU2HkBxwcsa2m1i4JvQ7CHZCUOmXrMk9atEFzxqm0Mng+g+67uzwF6RWVp60OuKJ5FUiDFArWNwSetKSpLY2NTPBWHpwAFKJB2AXcErMXBv0Gt597p9ytLW/+YdqV+TDh3UcFZIrJNzXrNG6+/M7O6YuWWfgzLQyngeoHaxqAmA5Yr/h1yPTgXQAEKpFXAFf+w1S4uuBwqcwD5Y2Vpy/fTKmTDZNY1WQHD+Ll14XtyuKiqUTVtQrTJhuE5BAVcKcCA5cq2sWgKUKCXAq4IWPMaC8eZ0Cfcdh3W9j3ovIWDgZ933ifLeiluE0Nvm1rSGu1lv/g2CnhGgAHLM63kQihAgR0IuCJgVVfD2DscfNO6DitLzVE/mbDsWbd207oZaYfIz1X1XAADunKW3qOqt10wYdnjbl0X66ZAXwUYsPoqxvdTgAJuEnBFwLJAaxcFH4Vgsoj8dGpJy01uQt5RrbWL8r+iCJwlomcC2L/rPfpXFbl3Y2LLgksnPvW229fI+inweQIMWNwfFKCAlwVcE7DmPl5QLYZcCeDPlaWxM7zSlBsXfH1/c2DgTIicqcDhyXX9x7rvF1QX7H/gOw9XHM4L4r3Sb67jYwEGLO4GClDAywKuCVh1jwcnq4FHAcQrS2PDvNaUW24ZPWDToQPOEDFOBfSkbda3DoKHRXXB682tj1VXw/Ta2rkefwowYPmz71w1Bfwi4JqAVftI/h4YaKy2Pk4z1fzuBROW3eXVJtU9ETzC3KJTRORUCI7oXqcAL5nAQkPx2NZd8NiFhbGNXjXgurwvwIDl/R5zhRTws4BrApbVpLmLCq8R0UsgeLSyJPYNPzTOelQQIKcqcBwU+24Ttl41oZ1hqyMw6LHpxUv4UGk/bAgPrZEBy0PN5FIoQIFPCbgqYFkXhkOMZ6xv36kaJX66j5R1Bs8cgImGGBMVmCiCQ7bp5usCfVxVlhgINJ0/IdLGvU4BpwswYDm9Q6yPAhToj4CrAlbXWazg/4ngh9Y9pConxH7Yn8W7+dgbFuVPNPBR2DrqE2sRREV1iYg07fe/IUsqKhoSbl4ra/emAAOWN/vKVVGAAl0CrgtYtYtCRRBzKSCbTZFRF5REreuyfP2at7ggX1WKFSgGMB5A9kcgqusBaVKRJaZhNk0vbl3raywu3jECDFiOaQULoQAFUiDguoBlGdQuCj4AwcmAzq4sba2zT4kzAAAgAElEQVRKgYtrh6yLhA7UTYliiDEeUCtwHfrJs1vSCtVWVVlmBsxWBi7Xttr1hTNgub6FXAAFKPA5Aq4MWHWLgierwApZL2/MNkb9PBx9l13escANjYXjDFXrrFYxpPPs1idfguUfPki71VRz2YCA0frT4tgaWlIgHQIMWOlQ5hwUoECmBFwZsJJnsZZCUAToTypLW3+bKUA3zVvblD8EiUCBiOarSAFUCwBkbbsGETxjBS6FLhNDWqcWx1a5aY2s1T0CDFju6RUrpQAF+i7g2oBVtyj4QxX8HwRvGqYcf/6Elljfl+/vI25s+vr+ZiKrAIJ8FRRAYQWuQZ9QEfwTKq2ieCIrgYXnTW7Z4G81rt4uAQYsuyQ5DgUo4EQB1was5FmsmyE4B8A/Kktjo50I7Kaarmsa/cWsRHaBIZqPzjNcnYFrt+41KPCuAI8BstAAFp5f2rLOTetjrc4SYMByVj9YDQUoYK+AqwNWfX154LW9X1lgPQQawPzK0li5vTz+Hu03TeP3MhKbOz9KlAAmQ8UKXJ0vBTpE8BhMWSgJXTh1Mj9K9Pdu6fvqGbD6bsYjKEAB9wi4OmBZzNc/GhyRNQDtyV/711SWtl7qHn53VTp3cf7oDz8uPPbDa7SOFZHwdtUvts5sBQw89tPiFutmsHxR4HMFGLC4QShAAS8LuD5gWc2pXVQwASKPW382TbPogonLIl5umhPWVrt47CiocSxgnT0U63YQ275iaupCZOufph2zLBl+nVA1a3CSAAOWk7rBWihAAbsFPBGwLJS6xoKpCqkFkKgsjX3im3F2o3G8TwpYjzBSI3lmCzKx+6cCbFLB3QZw9/klsUa6UWBbAQYs7gcKUMDLAp4JWJ1nshqDjwCwHgL9ZGVpLN/LjXPq2uYtGptnwrA+QpyiwLiP6hQsEpW7NWfPuytz/7bZqfWzrvQJMGClz5ozUYAC6RfwVMBKhiztYpQVlaUtn3xGX/p9fT1jbWPhJKieBuB0CHbp7AqkDTDvNrP0bn586OvtYf0fos7/VitLY577d8jfneXqKUCBrt93HnzVNgb/9+GnhvsI8OqmDjn6Yt67KaNdrnti7HAzETgditMFODK58fjxYUa7kvnJGbAy3wNWQAEKpE7AkwGr60xW4WpA8wBsThhSMJ3fbEvdLurDyHWNwXK1zmgBp350mOq9aui100qWPdWHofhWlwswYLm8gSyfAhT4XAHPBixr1XWNwRYFgp0CppxQObFlAfeDMwRqHw9+TUVOF9EfWmcbrSAM6LUfmFuvu3TiU287o0pWkUoBBqxU6nJsClAg0wKeDljJkPWQAid0QcvZlaUtt2YanfN/LGB9AxFiWPcu+25Xi/BPNfW6aRNab6eTtwUYsLzdX66OAn4X8HzAshpcuyh4OwRnWn9WU686MmvQ7OLiJR1+b76T1l/XFDpNzcRlgIxK1vWgAtdOK421OKlO1mKfAAOWfZYciQIUcJ6ALwKWxT63MXi9ANOTLYjBlDn8yNBZG/KaSGj3wVv0Uqhe9tEXMASXVJbErnVWpazGDgEGLDsUOQYFKOBUAd8ErK6QVTBVINbHUQd2NkS0dsBWY855/Jaho/Zn3eKCEFQu/fijXfwZhnlJZfGyVxxVKIvplwADVr/4eDAFKOBwAV8FLKsXNy0KH9Ih5mWA/qgrZGGVmDJn6oSWuxzeK9+VV9tYcB66AnHOh/fSWgXoJZWlrQ/5DsKjC2bA8mhjuSwKUCAZL3wKUbcoeLIKrI+ixloECr3L6JA5UyfHVvmUxJHLnrswP1cCxjwAkzrzsGDm1JJYjSOLZVF9EmDA6hMX30wBCrhMwHdnsLbtT3X9V7L33nvPS2HgUigGA9gAlTkD99r823PGPLXVZb30bLn19eWBf+/zyjwBzk0usr6yNGbdIZ4vFwswYLm4eSydAhToUcDXAatbp25haIxpJC61np/XdTYLL0BxZ7bgjvNKY6/2qMg3pEWgdnHwYih+lTyTdfvUktj30jIxJ0mJAANWSlg5KAUo4BABBqxtGlHXWPh9FZwN1YLkX78O4E5k4Y7KY2JPO6Rnvi6jdlFhGUQbkkH45mmlsfN8DeLixTNgubh5LJ0CFOhRgAFrB0RzFxWeLoaeBcWx3T9W4G5DcMfUkthjParyDSkVmNdYcLQJ6XysjgK/mVYauzClE3LwlAgwYKWElYNSgAIOEWDA+pxGzF0UPNYQPUsh1rPzOl8CedwE7pxW2nKnQ3royzJuejj8hY7BiTc6e6L4xdQJsct9CeHiRTNgubh5LJ0CFOhRgAGrRyKg9vH8AjGMsxSwrvkZlDxklQIPquiDF5S0LuvFMHyLzQLJx+w8nxx2emVp7Aabp+BwKRRgwEohLoemAAUyLsCA1YcW1DUFD4OJ7qC1/8eHahPEeNBMyIMXTIzG+zAk39pPgbmPF1SLIVcCeFcSRsnUSdHl/RySh6dJgAErTdCchgIUyIgAA9ZOsM9bNHafhGQdZ8A8TiHHAdgjOcwH1lktA3gwe88tD/JWDzuBuxOH1DYWLAakGMDfKktjVj/4coEAA5YLmsQSKUCBnRZgwNppuq4Df7Xg6/sPys46TgLaFba67qdlvV4E9EHT1AcvmLgs0s9peHgPArWNQet2Ggeq4PJpJbFfEMz5AgxYzu8RK6QABXZegAFr5+0+dWRtU/4QJIzjIdZZLbXOpGQl3/QcRCIwzaghRuT80pZ1Nk7LoQDUNQbLFagH0AE1SionRJsJ42wBBixn94fVUYAC/RNgwOqf32ceXffE2OHaETgegBW0Qtt8jGh9FTGqpkRFzEhWdlbkJ0WRN1NUhq+GrW0snAFoDSBNlaUtJb5avAsXy4DlwqaxZApQoNcCDFi9ptr5N9Y+kr+HDDCCJjQIA4XSdb1Q19ktwbswEVXRiIhE9i8eEqmQhsTOz+bvI+saC+9U6HdMlZ9eMKHlJn9rOHv1DFjO7g+rowAF+ifAgNU/v506+qPAJQiJwDrTYp3h6nop/gWBdc1Wc8KQyPTilmd2ahKfHjRvUWHQFG0B8M+OwRh7YWFso08pHL9sBizHt4gFUoAC/RBgwOoHnl2HWoHLGJQVNjVRAogVuL7WPbYAz6sgIqZEOraakenfaF1r17xeHae2MWg9SqdMRS6aVtJyvVfX6fZ1MWC5vYOsnwIU+DwBBiwH7o/axsJD1TS/axhSpsDh25UYBTQCMZoHJjZHzpn41NsOXEJGS6ptLDgRkL9a3+Ts2IqxFx4b67zjO1/OEmDAclY/WA0FKGCvAAOWvZ4pGW1uY/AUKI43BAXbBa63ACwB8EQiIUumT+LHid0NqF0cbIJivEJmTCttmZOSxnDQfgkwYPWLjwdTgAIOF2DAcniDti/POrslquNNICjAOAhyu98jgmdUsUQUT3QEBi6ZXrzECmC+fNU1Fn5fobdZ17QZSBx5/oQnX/clhIMXzYDl4OawNApQoN8CDFj9JszsAPMWhSaakpgMkclQfHWbajrPbil0salZC6ZPiLyU2UrTO3t9fXngtS++8kynieCsypLYHemtgLP1JMCA1ZMQf04BCrhZgAHLzd3brvYPPxY7RkxMVsFkAEdv8+MOCBZAZYEkZMHUSdF/eWjZn7mU2sXBi6H4FYD6ytLYaX5Ys5vWyIDlpm6xVgpQoK8CDFh9FXPJ+2ubQgXakThWjM5nJX7947L1fUAWwMQCQxILvPzR2Q2L8r8UEGO1Kgbsldh9vzMnL3zfJe3zRZkMWL5oMxdJAd8KMGD5oPU3PJ4fFsM4XgDrzvJHbLPkDRC9xzCNe86f0BLzIkVtY/ARAN9QyJnTSlvu9OIa3bomBiy3do51U4ACvRFgwOqNkofeM29xsFStoKVyvELzPlqaYIGYcs9XA9n3FBcv6fDKkj9+fA4erCyNneKVdXlhHQxYXugi10ABCnyWAAOWj/dG3eLCKVDTuiHnFCgGdFIIVmlC7x30ha1zzhnz1Fa389Q1FpYotBEK843SyQOqpdp0+5q8Uj8Dllc6yXVQgAI7EmDA4r7A3IX5uTCMMhFMATC6k0S11QjInPOLYw+7megPTeMHvaub34BisCHG8eeXRK2PDPlygAADlgOawBIoQIGUCTBgpYzWnQPXLS44yVS5qPMeW11ntG4cmJU155xxzf9254qAusXBR1UxGYJLKkti17p1HV6rmwHLax3leihAgW0FGLC4H3YoUNdYMFUhFwEYJoI1CdO86oIJy+5yI1ft4oLLoTIHkD9WlrZ8341r8GLNDFhe7CrXRAEKdAswYHEvfKZA3cLQgaaRuEhELux6k86uLG2tchvZjU354YRpNAP4e2VpbKzb6vdqvQxYXu0s10UBCnR9AMQXBXoQqHs8ONk09C6BfBFAg6GJ89x0/6zqahh7FwWtC/Y3VpbGdmPDnSHAgOWMPrAKClAgNQIMWKlx9dyotU35Q8Q0FirwZUBXJAycPL24da1bFtr98OeEocPdVLdbfHemztrG4JPWcTyruDN6PIYCFHC6AAOW0zvksPpqG4NLARQp0HjA/m8fV3H4yi0OK3GH5dQ2Bu8DcCq/SeiGbrFGClCAAu4XYMByfw/TvoLaRQVxiAx100XjtY0FvwPkx/wmYdq3CyekAAUo4EsBBixftr1/i76xKTjCNLFcgT1F8YupE2KX92/E1B9d1xj8hQKXCnDd1NLYxamfkTNQgAIUoICfBRiw/Nz9fqy9blHwZBU8AOD9hKFfdfp1TbWLgxdD8SuF/N+00pYf92PpPJQCFKAABSjQowADVo9EfMNnCXRf1+SGj91qFwd/AMXvrW9BVpbGKthVClCAAhSgQCoFGLBSqevxsesWB89QxZ/ccH+peYsLv2mqPghgYWVpbLLHW8PlUYACFKBAhgUYsDLcADdPn3zO30oohgMyubK0ZaFT11O7KFQEMa1vQD5ZWRrLd2qdrIsCFKAABbwh4PiAdeBDy3fJ2rjXl03Zuns6ybM1+6WXKg6Np3NON85Vu6jwLoh+W4GLp5XGrnPqGmoX5X8FYjwPYHVlaewwp9bJuihAAQpQwBsCjg1YOfWrz4bIuQC+lkHqjYCsEdEIOlC37vS8FzJYiyOnrmsMXqrALwDcWVkaO9ORRQK4ccHX908MyrIeWP2fytLY/k6tk3VRgAIUoIA3BBwZsHIa2n4D4IKPieV5hf43neQC2RfAPoDuA2AAgHdEULeuLG9GOutw+lzzmoInmCYeUuDZaaWxUU6t95blowdsfjt7iwCbppbGBju1TtZFAQpQgALeEHBcwMqZ33YLFGdbvAq9UdS4KV6RuzJT3IfUv5jTIQnrPk/nJGtoiJfn8VtoSYy6x8YOv+eDK15a3/HlTLWoT/MOzXoB0VO+6bh936dF8M0UoAAFKOB4AUf9osmpXzMaYi7vUtOz4uUj73CK4JCGF8YbyJoH6OHWV/0Zsj7uTE5DmzqlTz3VkSWbEy+VHZHV0/v4cwpQgAIUoEB/BBwVsIY2tF8n0IsA/Cpenvfz/iwsFcfm1K8qgxgNXflPz4lXjPxdKuZx05j717fvmy26AdDX4uUjD3Bq7Qff015gBjQGoD1enpfn1DpZFwUoQAEKeEPAYQGrrUmA8SJy9Lqy3KedSJzT0P47QH8M6FPx8pFjnFhjOmsads/KozWQ9RSAp+PleUenc+6+zDV0/uqTReUBKJbGK/KO6cuxfC8FKEABClCgrwKOClg5DW3vANi9Y9A7u/7rxDEf9HUx6Xj/8PtWDkuYWVEAB/EsFjC0vv0kEf2LQv62vjz3uHT0YGfmGDq/7VxR/BYi98bLck/fmTF4DAUoQAEKUKC3As4KWPVtr0HwJUO3HrC24vDXeruIdL9vaMPqywUyh2exgKEN7T8R68sIwB/Wlef9IN296O18OQ3t1R9+rnslgBvi5XnTe3sc30cBClCAAhTYGQFnBayGtmUAxhoJCa49Pbd1ZxaUjmMOfuDlvcyOrU8CyPX7WayhDatvFMhPAP1FvHyk9W1LR75yGtpuTn4T9Ofx8rxfObJIFkUBClCAAp4RcFrAqgdQrtBvrS8feY+TlXMaVl0AGL/x+1msoQ1tGwTYV1QK11XkWheRO/KVU9/2FwhOgiFnxqfk3unIIlkUBShAAQp4RsBRAWtoQ9u1AvwMqpfFK0b+0snKo5frgP++3G6dxTpKBJesK8u71sn1pqK2YfeuPk4NWSCCFevK8o5KxRx2jZmTPDsKAxPjU/IW2TUux6EABShAAQrsSMBRAWvY/NXnq0odBDfHy/LOc3rLhjW0f1uhdyXrPDFenvew02u2s76Pv1Epl8fLc63H5Tj2NbShbZ0AOZroOGL96V/5p2MLZWEUoAAFKOAJAUcFrJz57SdC9a8CeXRdee433CA8tKFtlgBVANbEy/Ny3VCzHTUOqV8zwoAZg2DXLA0c5vQHY+c0tG0GkJ0IJL746qlfft0OA45BAQpQgAIU+CwBRwWsIfNfOtLQjhUAVsXL89zx7BVY36Trun8XRB6Kl+We5IftltPQZp2tO16B69aX513s5DUPnb9qjKjxd0DejJfn7u3kWlkbBShAAQp4Q8BRAeuQ+hf37JDEWwA2xcvzXPNA3oPrX97flK3/Tm4Jz39UOLRh1bUC42cQicbLcsNO/08hp2H1ZYBcDWB+vDyv3On1+qW+nPlt1jWMiJfljfXLmrlOClDAPwKOClgW+7D57atVNQ+qRfGKkRG3tGLovatPFkMesOpVE2esPy3vz26pvS91HnRf+5CAqeutY0zJGvVK2SHP9uX4TLw3p371YogUq+C89WV51u0a+HKAQPczLOPleY77d8gBPCyBAhRwuYDj/mEbNr/9elWdroLr1pc5+6On7Xs/tL79QhH9tfX3orhkXYW3vlk4ZP6LuYYm2pLrdsX9pJL3LHuzKxAG8l4pO7Td5f/NeqZ8BizPtJILoQAFdiDguICV0/BiKZCwvkbvyovGh9avOU3E7L6H1y3Zu8q0NcflWhdYu/o1tH71aSLStS4XXWv28ZlFXRUvH+ma6/pcvVl6WTwDVi+h+DYKUMCVAo4LWJbisIa2DQrsawoKXinLs+7u7qpXTv2LYUjCCiPW8wqbJGD8bN2U3H+4ahHbFJvT0HYNgEu6wpUxN1424gK3rCWnod26GaxV7y3x8rxz3VK3H+pkwPJDl7lGCvhXwJEBa+j8tj+J4gyYelX8tJHVbmxPzp/aDtFs/L7z24XQDoFRBx1Qt67i4Jfdsp6h97Z9CwamCZAP4D0VXOy2a5hyGtqfBfQIUXx7XUXe3W6x90OdDFh+6DLXSAH/CjgzYN3X9j0x8QdAlsfLc7/u1vaMqG0fuPkAnSHAVAB7CvBfAHW6ZdO8+LeP7LwuyImvnIbVpYBRCWj3LScWCoyr1pWPaHFivZ9V08H1bUeZgqcBJALZWQe9/M1D/uOm+r1eKwOW1zvM9VHA3wKODFiH3r9mv60JMw5goFs/Jtx2Ww2vXzWyA4HzRfT8zk/ZRNpUdV68PK/OSduv60avOAnQHyXrWg0xfh0vG3Grk+rsbS0fPS9StSleMbKkt8fxfekRYMBKjzNnoQAFMiPgyIBlUeQ0tD0E4AQ3f0y4fUuH1K8eaxjG+VD9bufPBGsBLLGu0xqcrQ+s/uZh76Z7G+Q0tJcD+k1ASwHZPzn/JoFen9Bdfv1KxdA30l2TXfMNa2hr1c6PN6U6Xp57lV3jchx7BBiw7HHkKBSggDMFnBuw6lefDZFbALwyYOPG0S+eOWqDMwn7XtXQhhcmiQbOh+DE7Y5uFOBRE4lns7IHrrDzI63h960clsDAXDXNPBHNs+41JpAJAAZ8XIO2WI8pgsjD68pyrY/WXPva5jmRGxKGjH51Su4rrl2MRwtnwPJoY7ksClAgeQ7FwRA5DauXAzIa0Mvj5SMd/TDhnWE8+IGXDzbNxCQ1EycL5NPPXlT8ByIrFPqsiLwO6AdI6EYxjA+g5gemYXwgoglA9oKaXxDIXqr6BRHrf+sXAOylMA4CNM/6uHVHNapihYj82ZTE314pO8zxNw3trXNOQ5t1q49SgVy9rjz3it4ex/elT4ABK33WnIkCFEi/gGPPYFkUOd1nsQQvZpmB0S9VHPp2+onSM6N13dkWU6eI6igAhwAYDshwQAP2VKBvCKRdgTUwdY0YRrsqno5X5K60Z3znjDK0YdU3BcaDAN6CgdHxKXkvOac6VtItwIDFvUABCnhZwNEBqzNkJc9iqchF68tyr/dyM3a0tkPqX8zZIlsOCZiBfVR0HxjG3qq6jwHso8A+EOwCxVuAvKWibxmKt6H6lqq+BcN4yxT8F+bgdjdfS9XXnuc0tD9oXVfmhgdR93VtXno/A5aXusm1UIAC2ws4P2B1n8VSvGDsO+DotcXDN7GNFPgsga5bTIj18eAHhujotWUjV1HLmQIMWM7sC6uiAAXsEXB8wNr2LJaoTl1XMXKePUvnKF4UyGlouwvAtwHUxsvzpnlxjV5ZEwOWVzrJdVCAAjsScEfA+vgbhc/En797NKqrTbaTAtsLDJnflm8oWhXaoZp19CsVhz5HJecKMGA5tzesjAIU6L+AKwLWtmexVOWi9RX+uxar/632/gg59avvgIh1j7Gb4+V553l/xe5eIQOWu/vH6ilAgc8XcFHAWnMmYN4OYDM0MCFecWiEzaVAt0BOQ/sFgFoPdv63KXqsl2454dUuM2B5tbNcFwUoYAm4JmB1ncVq+y2Ac6EayX7NmLCmMncz20iBofe1jRMTjwPIVsM4ff2UEfdSxfkCDFjO7xErpAAFdl7AVQHroPtf2MfoCDSKYJSoXr+uYuRFO790HukFgX3rN+w2CG89LoICqM6KV4y80gvr8sMaGLD80GWukQL+FXBVwEqexToBgPWcwg9/nxqnr6/g2Qr/bl9gWEP7jQr9CYCF8fK8yX62cNvaGbDc1jHWSwEK9EXAdQHLWtyw+W2zVWE9/uQlbMHE+Ld5p+6+NN0r7x3WsPpHCrnVWk/CkKF83qC7OsuA5a5+sVoKUKBvAq4MWF1nslY3AlIC1XvjFSNP79uy+W63Cwy7p/1oDehCdN7RXiavL8+1/syXiwQYsFzULJZKAQr0WcC1AWtY/QtBlUAjgMEw9ar4aSOr+7x6HuBagZz6tschmKCq89ZXjJzq2oX4uHAGLB83n0ungA8EXBuwrN4Mnd8+3brYvbNPDFk+2K7AyL+s2n3jZuNPEJwIYEO8PO9Lvli4BxfJgOXBpnJJFKDARwKuDlidIau+7QoRzGbI8v6uHvrnVQfKgMBdUC0G8E68PG9P76/auytkwPJub7kyClDAZffB+qyGDatvu1gFv2LI8u6WHl6/amRC5C5AxkCwNl6WN9y7q/XHyhiw/NFnrpICfhVw/Rms7sblzG+rhGIuQ5b3tvLQ+avGiBp3AjgMin/EK/JGe2+V/lsRA5b/es4VU8BPAp4JWJ0fF85vO1cU1t3eeU2WR3bxsHtXFath3AFgCBSL4hV5Ez2yNN8vgwHL91uAABTwtICnAlZXyGr/gaj+niHL/fs2Z377iVC1zlztCZF742W5vB2H+9v60QoYsDzUTC6FAhT4lIDnApa1wmEN7d9W6F3WnwW4R7IGXLb2lOFr2X/3COQ0rLoAMK4DEBDBb9eV5Vl3a+fLQwIMWB5qJpdCAQr4I2BZqxxSv/oUAX4pInlQvAiRy+LluQ3cA84WOLi+7Sg15EpVPbkzIAvmrCvLm+HsqlndzggwYO2MGo+hAAXcIuDJM1jd+AfWP58TkAG/FOBbnX+nuDaO3MtQIQm3NMhPdSbPWlkPa94LkOdEzSvXVYx8wE8GflorA5afus21UsB/Ap4OWN3tHNqw+iJYZ7MgWQosCSTksrWn57b6r93OXPH2Z60UelNiK6781xkj/+fMilmVHQIMWHYocgwKUMCpAr4IWBb+kIYXxgsC1tmsfADviRiXrSsbMc+pjfFLXZ88a6WrVXHl+oqR9/pl/X5eJwOWn7vPtVPA+wK+CVhWK7/4l1W7D94i1pms5AXTcoep5o2vVIx80vutdtYKrXtbGQhc0X2tFSC3ijHgynVTDv63syplNakSYMBKlSzHpQAFnCDgq4D10UeG89t/AFXrbNa+XX+nd4kRuG3dlBFNTmiKl2sYel/bODHxAwBnJdf5EkSujJfldn7rky//CDBg+afXXCkF/Cjgy4BlNfqge1aPMrKMH4nq9wDs1hmzVB8Qkdvi5XkP+3EzpHLNwxrWfENhWsGqLDnPJgj+GJCOX7485SvrUjk3x3amAAOWM/vCqihAAXsEfBuwuvmG1K8ZIWKeJYAVtIZ0/r3IY2qaf+C1QP3fZDn17WUq5g8E8o2u0eQ1K1gZMG9fWzZyVf9n4AhuFWDAcmvnWDcFKNAbAd8HrG6kA+9e/cUBAfmeBuQsqH41+feRzqB12mG39QaT7/lYIGf+6rNgyg8gGJf821VQvd1Axx/XVhz+Gq0owIDFPUABCnhZgAFr++42NWUN+9+B31OIdY1QuOukC14UYKEJXbi+bOSDXt4Q/VnbsPpVJRApVRiTAB1jjaWCViRwe+CDAX9c+/3hm/ozPo/1lgADlrf6ydVQgAKfFGDA+pwdYX28BdGz0PnxlgaSb7W+5bYQkAW+vzN8dbUx7PAzTlbBZAClUBzazSmQR02Yt68vH3kP/6OjwI4EGLC4LyhAAS8LMGD1orsHP/DywaaZmAQ1JwkwSRW7Jw97Oxm2GvwStkbc1b7HlkHmKaryTVGUQrDHNqHqCdMKn2IsXF926PJe0PItPhZgwPJx87l0CvhAgAGrj00+9P41+201dRKASVBYH4V9KTnEVgAPqmCxYcqKrYN3XfGvEw/8oI/DO+7tBz/w8l4dHZuOEhijkxeql25bpHVnfIH8BYqF8YrclY5bAAtyrAADlmNbw8IoQAEbBBiw+tpaVQcAAAbOSURBVIG4b/2G3XaRdycpEl2BCxi+3XBroFghghWmyoqsQGDFy1MOcewtCYb+edWBMPQIwzC+akJGQ3V058Oyt3tZoQqQhkBW1iNrTxm+th+EPNTHAgxYPm4+l04BHwgwYNnVZFUj54H2UknokSpyhJo4SgSjPjW8yFsw9VkIVojKCgVimTjzM+y+tQeY2pFvqHmEAkd8eA+wUTsKU131y/OAPqOQluyAzH/x1BEb7GLjOP4VYMDyb++5cgr4QYABK4VdPuj+F/YZkMg6whQ9Eoqx6HoO4ohPTanGmHjFiKdSWMqnhs6Z3/5XqJ64gzmfAeTvgD5lCp7Zw9z69MqKw7ekszbO5Q8BBix/9JmrpIBfBRiw0tx56yLxTQM7jjaQla/QYwUYbyJR/Er5l5eks5ShDW1N1twKuVHE/DtM4++ZOJOWzjVzLmcJMGA5qx+shgIUsFeAActezz6N1h1yMhmwMjF3n5D4Zs8KMGB5trVcGAUo0HkLTb4yJsCAlTF6TuwAAQYsBzSBJVCAAikTYMBKGW3PAzNg9WzEd3hXgAHLu73lyihAAZ7ByugeYMDKKD8nz7AAA1aGG8DpKUCBlArwDFZKeT9/cAasDOJz6owLMGBlvAUsgAIUSKEAA1YKcXsamgGrJyH+3MsCDFhe7i7XRgEKMGBlcA8wYGUQn1NnXIABK+MtYAEUoEAKBRiwUojb09AMWD0J8edeFmDA8nJ3uTYKUIABK4N7gAErg/icOuMCDFgZbwELoAAFUijAgJVC3J6GZsDqSYg/97IAA5aXu8u1UYACDFgZ3AMMWBnE59QZF2DAyngLWAAFKJBCAQasFOL2NDQDVk9C/LmXBRiwvNxdro0CFGDAyuAeYMDKID6nzrgAA1bGW8ACKECBFAowYKUQt6ehGbB6EuLPvSyQM7/tSWt98bK8sV5eJ9dGAQr4U4ABK4N9Z8DKID6npgAFKEABCqRQgAErhbg9Dc2A1ZMQf04BClCAAhRwpwADVgb7xoCVQXxOTQEKUIACFEihAANWCnF7GpoBqych/pwCFKAABSjgTgEGrAz2bWhD230CnCoGTlg3JW9BOkvJaVj9d0DGmGKOeqXssGfTOTfnogAFKEABCnhdgAErgx3OaWi7BsAlMPXs+Gkjb01nKTnz2+JQDDV18C6vVAzdmM65ORcFKEABClDA6wIMWBns8LD57T9Q1d/D1Kvip42sTlcpB93/Yl4gkXgO0Jfj5SMPS9e8nIcCFKAABSjgFwEGrAx2evj9q0clEvKMVYIiMXl9+ZcXpqOc7mu/VGTe+rLcqemYk3NQgAIUoAAF/CTAgJXhbg+d33auKH7bWYbK4fGK3JWpLOmjjyUV6zuyjdC/Th6xPpXzcWwKUIACFKCAHwUYsBzQ9e5HhnSWYupVCjwTyM5esvaU4W/ZUd6Q+jUjDCRKADkVgsnWmKI6dV3FyHl2jM8xKEABClCAAhT4pAADlkN2RE59218gOCkN5bwnItPWleXeloa5OAUFKEABClDAlwIMWA5qe9dF72YQwFcAORLAbraUp/gPRFYAulpg3LOufESLLeNyEApQgAIUoAAFdijAgMWNQQEKUIACFKAABWwWYMCyGZTDUYACFKAABShAAQYs7gEKUIACFKAABShgswADls2gHI4CFKAABShAAQowYHEPUIACFKAABShAAZsFGLBsBuVwFKAABShAAQpQgAGLe4ACFKAABShAAQrYLMCAZTMoh6MABShAAQpQgAIMWNwDFKAABShAAQpQwGYBBiybQTkcBShAAQpQgAIUYMDiHqAABShAAQpQgAI2CzBg2QzK4ShAAQpQgAIUoAADFvcABShAAQpQgAIUsFmAActmUA5HAQpQgAIUoAAFGLC4ByhAAQpQgAIUoIDNAgxYNoNyOApQgAIUoAAFKMCAxT1AAQpQgAIUoAAFbBZgwLIZlMNRgAIUoAAFKEABBizuAQpQgAIUoAAFKGCzAAOWzaAcjgIUoAAFKEABCjBgcQ9QgAIUoAAFKEABmwUYsGwG5XAUoAAFKEABClCAAYt7gAIUoAAFKEABCtgswIBlMyiHowAFKEABClCAAgxY3AMUoAAFKEABClDAZgEGLJtBORwFKEABClCAAhRgwOIeoAAFKEABClCAAjYLMGDZDMrhKEABClCAAhSgAAMW9wAFKEABClCAAhSwWYABy2ZQDkcBClCAAhSgAAUYsLgHKEABClCAAhSggM0CDFg2g3I4ClCAAhSgAAUowIDFPUABClCAAhSgAAVsFmDAshmUw1GAAhSgAAUoQAEGLO4BClCAAhSgAAUoYLPA/wOjZku/h7EG0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89404" y="6117372"/>
            <a:ext cx="2962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https://www.actesg.kr/checklist/info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9" y="1305784"/>
            <a:ext cx="5935341" cy="4599199"/>
          </a:xfrm>
          <a:prstGeom prst="rect">
            <a:avLst/>
          </a:prstGeom>
          <a:ln w="38100">
            <a:solidFill>
              <a:srgbClr val="44BA66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25" y="1305784"/>
            <a:ext cx="2785896" cy="2130796"/>
          </a:xfrm>
          <a:prstGeom prst="rect">
            <a:avLst/>
          </a:prstGeom>
          <a:ln w="28575">
            <a:solidFill>
              <a:srgbClr val="44BA6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825" y="3802420"/>
            <a:ext cx="2785895" cy="2102563"/>
          </a:xfrm>
          <a:prstGeom prst="rect">
            <a:avLst/>
          </a:prstGeom>
          <a:ln w="28575">
            <a:solidFill>
              <a:srgbClr val="44BA66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989" b="54885"/>
          <a:stretch/>
        </p:blipFill>
        <p:spPr>
          <a:xfrm>
            <a:off x="9345145" y="1397422"/>
            <a:ext cx="1322430" cy="27055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0" r="-9729"/>
          <a:stretch/>
        </p:blipFill>
        <p:spPr>
          <a:xfrm>
            <a:off x="10769224" y="1397422"/>
            <a:ext cx="1422776" cy="32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8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AI </a:t>
            </a:r>
            <a:r>
              <a:rPr lang="ko-KR" altLang="en-US"/>
              <a:t>활용 문제 해결 히어로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032" y="1720618"/>
            <a:ext cx="609600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구글의 ‘그린 라이트 프로젝트’</a:t>
            </a:r>
            <a:br>
              <a:rPr lang="ko-KR" altLang="en-US" sz="2000" dirty="0">
                <a:latin typeface="+mn-ea"/>
                <a:ea typeface="+mn-ea"/>
              </a:rPr>
            </a:b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와 구글 지도 데이터를 활용해 교통 신호 타이밍을 최적화하여 차량 정지 시간을 줄이고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  <a:ea typeface="+mn-ea"/>
              </a:rPr>
              <a:t>이로 인해 온실가스 배출과 에너지 낭비를 크게 감소시켰습니다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이 프로젝트는 관련 비용도 </a:t>
            </a:r>
            <a:r>
              <a:rPr lang="en-US" altLang="ko-KR" sz="2000" dirty="0">
                <a:latin typeface="+mn-ea"/>
                <a:ea typeface="+mn-ea"/>
              </a:rPr>
              <a:t>5</a:t>
            </a:r>
            <a:r>
              <a:rPr lang="ko-KR" altLang="en-US" sz="2000" dirty="0">
                <a:latin typeface="+mn-ea"/>
                <a:ea typeface="+mn-ea"/>
              </a:rPr>
              <a:t>분의 </a:t>
            </a:r>
            <a:r>
              <a:rPr lang="en-US" altLang="ko-KR" sz="2000" dirty="0">
                <a:latin typeface="+mn-ea"/>
                <a:ea typeface="+mn-ea"/>
              </a:rPr>
              <a:t>1 </a:t>
            </a:r>
            <a:r>
              <a:rPr lang="ko-KR" altLang="en-US" sz="2000" dirty="0">
                <a:latin typeface="+mn-ea"/>
                <a:ea typeface="+mn-ea"/>
              </a:rPr>
              <a:t>수준으로 줄여 친환경과 비용 절감 두 마리 토끼를 잡았습니다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71" y="2358211"/>
            <a:ext cx="4543804" cy="24940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43915" y="4852245"/>
            <a:ext cx="4161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https://www.youtube.com/watch?v=T6c_NdpbUvE</a:t>
            </a: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에너지 절약 히어로 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전기 사용량 분석 → 절감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0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AI </a:t>
            </a:r>
            <a:r>
              <a:rPr lang="ko-KR" altLang="en-US"/>
              <a:t>활용 문제 해결 히어로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032" y="162116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AI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를 사용하여 지속 가능한 포장 솔루션을 재구성</a:t>
            </a:r>
            <a:endParaRPr lang="en-US" altLang="ko-KR" sz="2000" dirty="0">
              <a:solidFill>
                <a:srgbClr val="44BA66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우리의 모든 제품 컨셉은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의 힘으로 탄생했습니다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또한 우리의 창의적인 디자이너들은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  <a:ea typeface="+mn-ea"/>
              </a:rPr>
              <a:t>Midjourney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를 활용하여 지속 가능한 관점에서 포장 솔루션을 새롭게 구상했습니다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를 통해 저희는 창의력을 확장하고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기존에 없던 독창적인 아이디어를 도출하며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산업을 혁신할 수 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이를 통해 지속 가능한 포장 대안 개발을 촉진하고 폐기물을 최소화할 수 있습니다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7381" y="5315898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https://www.boardofinnovation.com/blog/20-sustainable-packaging-solutions-developed-with-ai/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997381" y="2107248"/>
            <a:ext cx="4730102" cy="3208650"/>
            <a:chOff x="6997381" y="2533650"/>
            <a:chExt cx="4730102" cy="32086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7381" y="2533650"/>
              <a:ext cx="2300365" cy="207991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997381" y="4680471"/>
              <a:ext cx="23003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b="1">
                  <a:solidFill>
                    <a:srgbClr val="11262B"/>
                  </a:solidFill>
                  <a:latin typeface="DM Sans"/>
                </a:rPr>
                <a:t>수용성 필름</a:t>
              </a:r>
              <a:br>
                <a:rPr lang="ko-KR" altLang="en-US" sz="1050"/>
              </a:br>
              <a:r>
                <a:rPr lang="ko-KR" altLang="en-US" sz="1050">
                  <a:solidFill>
                    <a:srgbClr val="11262B"/>
                  </a:solidFill>
                  <a:latin typeface="DM Sans"/>
                </a:rPr>
                <a:t>물에 녹아 잔여물이나 </a:t>
              </a:r>
              <a:r>
                <a:rPr lang="ko-KR" altLang="en-US" sz="1050">
                  <a:solidFill>
                    <a:srgbClr val="11262B"/>
                  </a:solidFill>
                  <a:latin typeface="+mn-ea"/>
                  <a:ea typeface="+mn-ea"/>
                </a:rPr>
                <a:t>폐기물을</a:t>
              </a:r>
              <a:r>
                <a:rPr lang="ko-KR" altLang="en-US" sz="1050">
                  <a:solidFill>
                    <a:srgbClr val="11262B"/>
                  </a:solidFill>
                  <a:latin typeface="DM Sans"/>
                </a:rPr>
                <a:t> 남기지 않는 우편물</a:t>
              </a:r>
              <a:r>
                <a:rPr lang="en-US" altLang="ko-KR" sz="1050">
                  <a:solidFill>
                    <a:srgbClr val="11262B"/>
                  </a:solidFill>
                  <a:latin typeface="DM Sans"/>
                </a:rPr>
                <a:t>, </a:t>
              </a:r>
              <a:r>
                <a:rPr lang="ko-KR" altLang="en-US" sz="1050">
                  <a:solidFill>
                    <a:srgbClr val="11262B"/>
                  </a:solidFill>
                  <a:latin typeface="DM Sans"/>
                </a:rPr>
                <a:t>봉투 및 의류 가방입니다</a:t>
              </a:r>
              <a:r>
                <a:rPr lang="en-US" altLang="ko-KR" sz="1050">
                  <a:solidFill>
                    <a:srgbClr val="11262B"/>
                  </a:solidFill>
                  <a:latin typeface="DM Sans"/>
                </a:rPr>
                <a:t>.</a:t>
              </a:r>
              <a:endParaRPr lang="ko-KR" altLang="en-US" sz="105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7118" y="2533650"/>
              <a:ext cx="2191019" cy="207991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427118" y="4680471"/>
              <a:ext cx="2300365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b="1">
                  <a:solidFill>
                    <a:srgbClr val="11262B"/>
                  </a:solidFill>
                  <a:latin typeface="DM Sans"/>
                </a:rPr>
                <a:t>자체 복구 포장</a:t>
              </a:r>
            </a:p>
            <a:p>
              <a:r>
                <a:rPr lang="ko-KR" altLang="en-US" sz="1050">
                  <a:solidFill>
                    <a:srgbClr val="11262B"/>
                  </a:solidFill>
                  <a:latin typeface="DM Sans"/>
                </a:rPr>
                <a:t>자체 복구가 가능하고</a:t>
              </a:r>
              <a:r>
                <a:rPr lang="en-US" altLang="ko-KR" sz="1050">
                  <a:solidFill>
                    <a:srgbClr val="11262B"/>
                  </a:solidFill>
                  <a:latin typeface="DM Sans"/>
                </a:rPr>
                <a:t>, </a:t>
              </a:r>
              <a:r>
                <a:rPr lang="ko-KR" altLang="en-US" sz="1050">
                  <a:solidFill>
                    <a:srgbClr val="11262B"/>
                  </a:solidFill>
                  <a:latin typeface="DM Sans"/>
                </a:rPr>
                <a:t>제품의 유통기한을 연장하거나 부패 여부를 나타내는 색상이 바뀌는 나노소재를 활용하여 음식물 낭비를 줄입니다</a:t>
              </a:r>
              <a:r>
                <a:rPr lang="en-US" altLang="ko-KR" sz="1050">
                  <a:solidFill>
                    <a:srgbClr val="11262B"/>
                  </a:solidFill>
                  <a:latin typeface="DM Sans"/>
                </a:rPr>
                <a:t>.</a:t>
              </a:r>
              <a:endParaRPr lang="ko-KR" altLang="en-US" sz="1050"/>
            </a:p>
          </p:txBody>
        </p:sp>
      </p:grpSp>
      <p:sp>
        <p:nvSpPr>
          <p:cNvPr id="13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플라스틱 퇴치 히어로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 AI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 만든 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다회용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용기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6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히어로 능력 훈련</a:t>
            </a:r>
            <a:r>
              <a:rPr lang="en-US" altLang="ko-KR" dirty="0"/>
              <a:t>_AI </a:t>
            </a:r>
            <a:r>
              <a:rPr lang="ko-KR" altLang="en-US" dirty="0"/>
              <a:t>파워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613423" y="1751902"/>
            <a:ext cx="8647496" cy="4675469"/>
            <a:chOff x="1613423" y="1751902"/>
            <a:chExt cx="8647496" cy="467546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423" y="1751902"/>
              <a:ext cx="8647496" cy="4675469"/>
            </a:xfrm>
            <a:prstGeom prst="rect">
              <a:avLst/>
            </a:prstGeom>
            <a:ln>
              <a:solidFill>
                <a:srgbClr val="44BA66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1656966" y="4203785"/>
              <a:ext cx="1343984" cy="1749021"/>
            </a:xfrm>
            <a:prstGeom prst="rect">
              <a:avLst/>
            </a:prstGeom>
            <a:solidFill>
              <a:srgbClr val="F9F9F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521954" y="1699452"/>
            <a:ext cx="1804253" cy="47749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5082" y="1699452"/>
            <a:ext cx="6861068" cy="4781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664898" y="4317470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err="1">
                <a:solidFill>
                  <a:srgbClr val="0070C0"/>
                </a:solidFill>
                <a:latin typeface="+mn-ea"/>
                <a:ea typeface="+mn-ea"/>
              </a:rPr>
              <a:t>사이드바</a:t>
            </a:r>
            <a:endParaRPr lang="ko-KR" altLang="en-US" sz="28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4247" y="4317470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0070C0"/>
                </a:solidFill>
                <a:latin typeface="+mn-ea"/>
                <a:ea typeface="+mn-ea"/>
              </a:rPr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ChatGPT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사용법 알아보기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인터페이스 살펴보기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27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히어로 능력 훈련</a:t>
            </a:r>
            <a:r>
              <a:rPr lang="en-US" altLang="ko-KR" dirty="0"/>
              <a:t>_AI </a:t>
            </a:r>
            <a:r>
              <a:rPr lang="ko-KR" altLang="en-US" dirty="0"/>
              <a:t>파워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613423" y="1751902"/>
            <a:ext cx="8647496" cy="4675469"/>
            <a:chOff x="1613423" y="1751902"/>
            <a:chExt cx="8647496" cy="467546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423" y="1751902"/>
              <a:ext cx="8647496" cy="4675469"/>
            </a:xfrm>
            <a:prstGeom prst="rect">
              <a:avLst/>
            </a:prstGeom>
            <a:ln>
              <a:solidFill>
                <a:srgbClr val="44BA66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1656966" y="4203785"/>
              <a:ext cx="1343984" cy="1749021"/>
            </a:xfrm>
            <a:prstGeom prst="rect">
              <a:avLst/>
            </a:prstGeom>
            <a:solidFill>
              <a:srgbClr val="F9F9F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313933" y="1751902"/>
            <a:ext cx="1049412" cy="3469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6452" y="2151274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모델 선택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84126" y="1699452"/>
            <a:ext cx="376793" cy="3469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260919" y="1786863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프로필 설정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63345" y="3528725"/>
            <a:ext cx="4308113" cy="3252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41842" y="2990853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대화 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입력창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39506" y="3906431"/>
            <a:ext cx="2479313" cy="297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80271" y="4863676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다양한 도구 선택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900349" y="4234470"/>
            <a:ext cx="0" cy="59852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7925531" y="3267852"/>
            <a:ext cx="334754" cy="2608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730609" y="4203785"/>
            <a:ext cx="1399217" cy="16385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29826" y="4664054"/>
            <a:ext cx="499865" cy="5158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24377" y="5201925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rgbClr val="0070C0"/>
                </a:solidFill>
                <a:latin typeface="+mn-ea"/>
                <a:ea typeface="+mn-ea"/>
              </a:rPr>
              <a:t>대화 목록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21971" y="1699452"/>
            <a:ext cx="510630" cy="3469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07674" y="1766241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rgbClr val="0070C0"/>
                </a:solidFill>
                <a:latin typeface="+mn-ea"/>
                <a:ea typeface="+mn-ea"/>
              </a:rPr>
              <a:t>임시채팅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ChatGPT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사용법 알아보기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인터페이스 살펴보기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히어로 능력 훈련</a:t>
            </a:r>
            <a:r>
              <a:rPr lang="en-US" altLang="ko-KR" dirty="0"/>
              <a:t>_AI </a:t>
            </a:r>
            <a:r>
              <a:rPr lang="ko-KR" altLang="en-US" dirty="0"/>
              <a:t>파워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17832" y="1994057"/>
            <a:ext cx="7183293" cy="4080256"/>
            <a:chOff x="1613423" y="1751902"/>
            <a:chExt cx="8647496" cy="467546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3423" y="1751902"/>
              <a:ext cx="8647496" cy="4675469"/>
            </a:xfrm>
            <a:prstGeom prst="rect">
              <a:avLst/>
            </a:prstGeom>
            <a:ln>
              <a:solidFill>
                <a:srgbClr val="44BA66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1656966" y="4203785"/>
              <a:ext cx="1343984" cy="1749021"/>
            </a:xfrm>
            <a:prstGeom prst="rect">
              <a:avLst/>
            </a:prstGeom>
            <a:solidFill>
              <a:srgbClr val="F9F9F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30410" y="1994057"/>
            <a:ext cx="871724" cy="302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98638" y="2342587"/>
            <a:ext cx="664725" cy="24173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모델 선택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88131" y="1948284"/>
            <a:ext cx="312994" cy="302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57505" y="2425936"/>
            <a:ext cx="764594" cy="24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프로필 설정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02134" y="3544681"/>
            <a:ext cx="3578659" cy="2838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57784" y="3075283"/>
            <a:ext cx="773914" cy="24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대화 </a:t>
            </a:r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입력창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31535" y="3874302"/>
            <a:ext cx="2059513" cy="2594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6873" y="4709685"/>
            <a:ext cx="1038899" cy="24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다양한 도구 선택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078891" y="4160580"/>
            <a:ext cx="0" cy="5223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61167" y="3317018"/>
            <a:ext cx="278073" cy="2276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15176" y="4133802"/>
            <a:ext cx="1162300" cy="142995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777476" y="4535476"/>
            <a:ext cx="415227" cy="4501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39085" y="5004873"/>
            <a:ext cx="659399" cy="24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rgbClr val="0070C0"/>
                </a:solidFill>
                <a:latin typeface="+mn-ea"/>
                <a:ea typeface="+mn-ea"/>
              </a:rPr>
              <a:t>대화 목록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21160" y="1948284"/>
            <a:ext cx="424170" cy="3027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44741" y="2006570"/>
            <a:ext cx="624778" cy="24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rgbClr val="0070C0"/>
                </a:solidFill>
                <a:latin typeface="+mn-ea"/>
                <a:ea typeface="+mn-ea"/>
              </a:rPr>
              <a:t>임시채팅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961248" y="1366976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1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961248" y="2095580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959970" y="2775875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3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959970" y="3640225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4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59970" y="4315198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5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959422" y="4951438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6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26706" y="1974476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1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978783" y="1996692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505891" y="2391740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3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742626" y="4994995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4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677813" y="3072435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5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95107" y="4690752"/>
            <a:ext cx="251614" cy="251614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6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12862" y="1337690"/>
            <a:ext cx="355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모델선택</a:t>
            </a:r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현재 사용 중인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GPT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모델을 선택하는 메뉴입니다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: ChatGPT-4o, ChatGPT-3.5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성능과 기능이 다르므로 목적에 맞게 선택가능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41338" y="2102120"/>
            <a:ext cx="347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임시채팅</a:t>
            </a:r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latin typeface="+mn-ea"/>
                <a:ea typeface="+mn-ea"/>
              </a:rPr>
              <a:t>로그인이</a:t>
            </a:r>
            <a:r>
              <a:rPr lang="ko-KR" altLang="en-US" sz="1200" dirty="0">
                <a:latin typeface="+mn-ea"/>
                <a:ea typeface="+mn-ea"/>
              </a:rPr>
              <a:t> 되어 있지 않거나 저장하지 않고 대화하고 싶을 때 사용하는 채팅 방식입니다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대화 내용이 저장되지 않습니다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17578" y="2767234"/>
            <a:ext cx="3394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프로필설정</a:t>
            </a:r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로그인된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계정 정보 확인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플랜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무료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유료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설정 변경 등을 할 수 있는 공간입니다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 Plus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ea typeface="+mn-ea"/>
              </a:rPr>
              <a:t>뱃지가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있는 경우 유료 플랜 사용자임을 의미합니다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12862" y="3651744"/>
            <a:ext cx="350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대화목록</a:t>
            </a:r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이전에 진행한 대화 목록을 확인하고 다시 열람할 수 있는 공간입니다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새 폴더 생성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대화 정리 등 관리 기능도 함께 제공됩니다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11036" y="4302505"/>
            <a:ext cx="35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  <a:latin typeface="+mn-ea"/>
                <a:ea typeface="+mn-ea"/>
              </a:rPr>
              <a:t>대화입력창</a:t>
            </a:r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용자가 질문이나 명령어를 입력하는 공간입니다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마이크 아이콘을 눌러 음성 입력도 가능합니다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11036" y="4950747"/>
            <a:ext cx="3557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latin typeface="+mn-ea"/>
                <a:ea typeface="+mn-ea"/>
              </a:rPr>
              <a:t>다양한 도구 선택 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: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ea typeface="+mn-ea"/>
              </a:rPr>
              <a:t>ChatGPT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의 다양한 기능 도구를 선택할 수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검색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실시간 웹 검색 도구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심층 리서치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전문 자료 기반 탐색 도구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이미지 그리기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그림 생성 도구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...: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그 외 추가 기능</a:t>
            </a:r>
            <a:r>
              <a:rPr lang="en-US" altLang="ko-KR" sz="120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endParaRPr lang="ko-KR" altLang="en-US" sz="1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7256492" y="2270622"/>
            <a:ext cx="288137" cy="2122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ChatGPT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사용법 알아보기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인터페이스 살펴보기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  <a:r>
              <a:rPr lang="en-US" altLang="ko-KR"/>
              <a:t>_AI </a:t>
            </a:r>
            <a:r>
              <a:rPr lang="ko-KR" altLang="en-US"/>
              <a:t>파워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10" y="2847819"/>
            <a:ext cx="8459381" cy="22291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032" y="1626682"/>
            <a:ext cx="82070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"</a:t>
            </a:r>
            <a:r>
              <a:rPr lang="ko-KR" altLang="ko-KR" sz="2000" dirty="0" err="1">
                <a:solidFill>
                  <a:schemeClr val="tx1"/>
                </a:solidFill>
                <a:latin typeface="+mn-ea"/>
              </a:rPr>
              <a:t>ESG가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 무엇인지 자세히 알려줘" 프롬프트 </a:t>
            </a:r>
            <a:r>
              <a:rPr lang="ko-KR" altLang="ko-KR" sz="2000" dirty="0" err="1">
                <a:solidFill>
                  <a:schemeClr val="tx1"/>
                </a:solidFill>
                <a:latin typeface="+mn-ea"/>
              </a:rPr>
              <a:t>입력해보기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AI 응답 분석 및 후속 질문 연습 </a:t>
            </a:r>
            <a:endParaRPr lang="ko-KR" altLang="en-US" sz="2000" dirty="0"/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첫 번째 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42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  <a:r>
              <a:rPr lang="en-US" altLang="ko-KR"/>
              <a:t>_AI </a:t>
            </a:r>
            <a:r>
              <a:rPr lang="ko-KR" altLang="en-US"/>
              <a:t>파워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25" y="2889090"/>
            <a:ext cx="8524950" cy="22607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7032" y="1653285"/>
            <a:ext cx="10169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우리 학교에서 찾을 수 있는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ESG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문제는 무엇이 있을까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?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" 프롬프트 </a:t>
            </a:r>
            <a:r>
              <a:rPr lang="ko-KR" altLang="ko-KR" sz="2000" dirty="0" err="1">
                <a:solidFill>
                  <a:schemeClr val="tx1"/>
                </a:solidFill>
                <a:latin typeface="+mn-ea"/>
              </a:rPr>
              <a:t>입력해보기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AI 응답 분석 및 후속 질문 연습 </a:t>
            </a:r>
            <a:endParaRPr lang="ko-KR" altLang="en-US" sz="2000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두 번째 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1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  <a:r>
              <a:rPr lang="en-US" altLang="ko-KR"/>
              <a:t>_AI </a:t>
            </a:r>
            <a:r>
              <a:rPr lang="ko-KR" altLang="en-US"/>
              <a:t>파워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36" y="3197461"/>
            <a:ext cx="8802328" cy="20576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032" y="1653285"/>
            <a:ext cx="11077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중학생이 공감할 만한 학교 및 지역사회의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ESG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이슈 리스트를 작성해줘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!” 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프롬프트 </a:t>
            </a:r>
            <a:r>
              <a:rPr lang="ko-KR" altLang="ko-KR" sz="2000" dirty="0" err="1">
                <a:solidFill>
                  <a:schemeClr val="tx1"/>
                </a:solidFill>
                <a:latin typeface="+mn-ea"/>
              </a:rPr>
              <a:t>입력해보기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AI 응답 분석 및 후속 질문 연습 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세 번째 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1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공감하기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34876" y="1425317"/>
            <a:ext cx="62968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지구는 위험에 처해 있다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환경 오염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사회 갈등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그리고 불공정한 시스템이 우리의 미래를 위협하고 있어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하지만 </a:t>
            </a:r>
            <a:r>
              <a:rPr lang="ko-KR" altLang="en-US" sz="2400" dirty="0" err="1">
                <a:latin typeface="+mn-ea"/>
                <a:ea typeface="+mn-ea"/>
              </a:rPr>
              <a:t>걱정마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우리에겐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히어로 프로젝트가 있으니까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오늘부터 우리는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히어로가 되어 학교와 지역사회의 문제를 찾아내고 해결하는 임무를 수행할 거야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9" y="1476176"/>
            <a:ext cx="4321215" cy="4473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6324" y="6000491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+mn-ea"/>
                <a:ea typeface="+mn-ea"/>
              </a:rPr>
              <a:t>&lt; </a:t>
            </a:r>
            <a:r>
              <a:rPr lang="ko-KR" altLang="en-US" sz="1200">
                <a:latin typeface="+mn-ea"/>
                <a:ea typeface="+mn-ea"/>
              </a:rPr>
              <a:t>생성 </a:t>
            </a:r>
            <a:r>
              <a:rPr lang="en-US" altLang="ko-KR" sz="1200">
                <a:latin typeface="+mn-ea"/>
                <a:ea typeface="+mn-ea"/>
              </a:rPr>
              <a:t>Tool . chatGPT &gt;</a:t>
            </a:r>
            <a:endParaRPr lang="ko-KR" altLang="en-US" sz="1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514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624638" y="2030278"/>
            <a:ext cx="9484994" cy="3472658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  <a:r>
              <a:rPr lang="en-US" altLang="ko-KR"/>
              <a:t>_AI </a:t>
            </a:r>
            <a:r>
              <a:rPr lang="ko-KR" altLang="en-US"/>
              <a:t>파워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455535" y="2889444"/>
            <a:ext cx="782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프롬프트 질문 리스트를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GPT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에게 질문하여 작성해보세요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어떤 질문을 할 수 있을까요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  <a:b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질문 리스트는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모둠별 보드 활동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작성해주세요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ko-KR" sz="2400" dirty="0">
              <a:solidFill>
                <a:srgbClr val="44BA66"/>
              </a:solidFill>
              <a:latin typeface="+mn-ea"/>
              <a:ea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44660" y="1408171"/>
            <a:ext cx="4044950" cy="1244215"/>
          </a:xfrm>
          <a:prstGeom prst="roundRect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모둠별  활동 </a:t>
            </a:r>
            <a:r>
              <a:rPr lang="en-US" altLang="ko-KR" sz="2800" dirty="0"/>
              <a:t>1</a:t>
            </a:r>
          </a:p>
          <a:p>
            <a:pPr algn="ctr"/>
            <a:r>
              <a:rPr lang="en-US" altLang="ko-KR" sz="2800" dirty="0"/>
              <a:t>ESG </a:t>
            </a:r>
            <a:r>
              <a:rPr lang="ko-KR" altLang="en-US" sz="2800" dirty="0"/>
              <a:t>질문 리스트</a:t>
            </a:r>
          </a:p>
        </p:txBody>
      </p:sp>
    </p:spTree>
    <p:extLst>
      <p:ext uri="{BB962C8B-B14F-4D97-AF65-F5344CB8AC3E}">
        <p14:creationId xmlns:p14="http://schemas.microsoft.com/office/powerpoint/2010/main" val="3704050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24638" y="2030278"/>
            <a:ext cx="9484994" cy="3472658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히어로 능력 훈련</a:t>
            </a:r>
            <a:r>
              <a:rPr lang="en-US" altLang="ko-KR"/>
              <a:t>_AI </a:t>
            </a:r>
            <a:r>
              <a:rPr lang="ko-KR" altLang="en-US"/>
              <a:t>파워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455535" y="2652386"/>
            <a:ext cx="782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우리 학교에서 찾을 수 있는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문제는 무엇이 있을까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44BA66"/>
                </a:solidFill>
                <a:latin typeface="+mn-ea"/>
                <a:ea typeface="+mn-ea"/>
              </a:rPr>
              <a:t>AI </a:t>
            </a: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응답 내용 요약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44BA66"/>
                </a:solidFill>
                <a:latin typeface="+mn-ea"/>
                <a:ea typeface="+mn-ea"/>
              </a:rPr>
              <a:t>모둠원이</a:t>
            </a: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 공감한 </a:t>
            </a:r>
            <a:r>
              <a:rPr lang="en-US" altLang="ko-KR" sz="2400" dirty="0">
                <a:solidFill>
                  <a:srgbClr val="44BA66"/>
                </a:solidFill>
                <a:latin typeface="+mn-ea"/>
                <a:ea typeface="+mn-ea"/>
              </a:rPr>
              <a:t>ESG </a:t>
            </a: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문제 </a:t>
            </a:r>
            <a:r>
              <a:rPr lang="en-US" altLang="ko-KR" sz="2400" dirty="0">
                <a:solidFill>
                  <a:srgbClr val="44BA66"/>
                </a:solidFill>
                <a:latin typeface="+mn-ea"/>
                <a:ea typeface="+mn-ea"/>
              </a:rPr>
              <a:t>1</a:t>
            </a: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가지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왜 이 문제가 중요하다고 생각하는지</a:t>
            </a:r>
            <a:endParaRPr lang="en-US" altLang="ko-KR" sz="2400" dirty="0">
              <a:solidFill>
                <a:srgbClr val="44BA66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4BA66"/>
                </a:solidFill>
                <a:latin typeface="+mn-ea"/>
                <a:ea typeface="+mn-ea"/>
              </a:rPr>
              <a:t>모둠별 질문 리스트 참고하기</a:t>
            </a:r>
            <a:r>
              <a:rPr lang="en-US" altLang="ko-KR" sz="2400" dirty="0">
                <a:solidFill>
                  <a:srgbClr val="44BA66"/>
                </a:solidFill>
                <a:latin typeface="+mn-ea"/>
                <a:ea typeface="+mn-ea"/>
              </a:rPr>
              <a:t> </a:t>
            </a:r>
            <a:endParaRPr lang="ko-KR" altLang="ko-KR" sz="2400" dirty="0">
              <a:solidFill>
                <a:srgbClr val="44BA66"/>
              </a:solidFill>
              <a:latin typeface="+mn-ea"/>
              <a:ea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44660" y="1408171"/>
            <a:ext cx="4044950" cy="1244215"/>
          </a:xfrm>
          <a:prstGeom prst="roundRect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모둠별  활동</a:t>
            </a:r>
            <a:endParaRPr lang="en-US" altLang="ko-KR" sz="2800" dirty="0"/>
          </a:p>
          <a:p>
            <a:pPr algn="ctr"/>
            <a:r>
              <a:rPr lang="ko-KR" altLang="en-US" sz="2800" dirty="0"/>
              <a:t>학교 </a:t>
            </a:r>
            <a:r>
              <a:rPr lang="en-US" altLang="ko-KR" sz="2800" dirty="0"/>
              <a:t>ESG</a:t>
            </a:r>
            <a:r>
              <a:rPr lang="ko-KR" altLang="en-US" sz="2800" dirty="0"/>
              <a:t>문제 찾기</a:t>
            </a:r>
          </a:p>
        </p:txBody>
      </p:sp>
    </p:spTree>
    <p:extLst>
      <p:ext uri="{BB962C8B-B14F-4D97-AF65-F5344CB8AC3E}">
        <p14:creationId xmlns:p14="http://schemas.microsoft.com/office/powerpoint/2010/main" val="2880065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5"/>
          <p:cNvGraphicFramePr/>
          <p:nvPr/>
        </p:nvGraphicFramePr>
        <p:xfrm>
          <a:off x="391889" y="1179470"/>
          <a:ext cx="11408225" cy="5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차시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일시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오늘 배운 주제와 새롭게 알게 된 사실을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더 알아보고 싶은 것이 있다면?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활동을 통해 느낀 점, 인상 깊었던 내용과 소감을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FB86CE-04F9-2951-AB0C-F8945F27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0" i="0" u="none" strike="noStrike" cap="none" dirty="0">
                <a:solidFill>
                  <a:schemeClr val="lt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sym typeface="Arial"/>
              </a:rPr>
              <a:t>배운 내용 되돌아보기</a:t>
            </a:r>
            <a:endParaRPr lang="ko-KR" alt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46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차시 예고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1394132" y="3585195"/>
            <a:ext cx="1102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n-ea"/>
                <a:ea typeface="+mn-ea"/>
              </a:rPr>
              <a:t> </a:t>
            </a:r>
            <a:r>
              <a:rPr lang="en-US" altLang="ko-KR" sz="2400">
                <a:latin typeface="+mn-ea"/>
                <a:ea typeface="+mn-ea"/>
              </a:rPr>
              <a:t>"</a:t>
            </a:r>
            <a:r>
              <a:rPr lang="ko-KR" altLang="en-US" sz="2400">
                <a:latin typeface="+mn-ea"/>
                <a:ea typeface="+mn-ea"/>
              </a:rPr>
              <a:t>다음 시간에는 </a:t>
            </a:r>
            <a:r>
              <a:rPr lang="en-US" altLang="ko-KR" sz="2400">
                <a:latin typeface="+mn-ea"/>
                <a:ea typeface="+mn-ea"/>
              </a:rPr>
              <a:t>AI</a:t>
            </a:r>
            <a:r>
              <a:rPr lang="ko-KR" altLang="en-US" sz="2400">
                <a:latin typeface="+mn-ea"/>
                <a:ea typeface="+mn-ea"/>
              </a:rPr>
              <a:t>와 함께 발견한 위기 상황을 분석하고 기록하게 됩니다</a:t>
            </a:r>
            <a:r>
              <a:rPr lang="en-US" altLang="ko-KR" sz="2400">
                <a:latin typeface="+mn-ea"/>
                <a:ea typeface="+mn-ea"/>
              </a:rPr>
              <a:t>!"</a:t>
            </a:r>
            <a:endParaRPr lang="ko-KR" altLang="en-US" sz="240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537132" y="2519886"/>
            <a:ext cx="762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BA66"/>
                </a:solidFill>
                <a:latin typeface="+mj-lt"/>
                <a:ea typeface="+mn-ea"/>
              </a:rPr>
              <a:t>다음 시간에</a:t>
            </a:r>
            <a:r>
              <a:rPr lang="en-US" altLang="ko-KR" sz="5400" dirty="0">
                <a:solidFill>
                  <a:srgbClr val="44BA66"/>
                </a:solidFill>
                <a:latin typeface="+mj-lt"/>
                <a:ea typeface="+mn-ea"/>
              </a:rPr>
              <a:t>...</a:t>
            </a:r>
            <a:endParaRPr lang="ko-KR" altLang="en-US" sz="5400" dirty="0">
              <a:solidFill>
                <a:srgbClr val="44BA66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45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1351B-CF95-654A-4DBA-5C48A039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1486EB9-4690-6C3C-611E-257274780B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우리 지역 </a:t>
            </a:r>
            <a:r>
              <a:rPr lang="en-US" altLang="ko-KR"/>
              <a:t>ESG </a:t>
            </a:r>
            <a:r>
              <a:rPr lang="ko-KR" altLang="en-US"/>
              <a:t>리포트 </a:t>
            </a:r>
            <a:r>
              <a:rPr lang="en-US" altLang="ko-KR"/>
              <a:t>: </a:t>
            </a:r>
            <a:r>
              <a:rPr lang="ko-KR" altLang="en-US"/>
              <a:t>문제를 찾아 기록하자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9722B19-4A65-DB65-1F39-28A90DB24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9860" y="3406452"/>
            <a:ext cx="8858440" cy="423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학교 및 지역사회의 </a:t>
            </a:r>
            <a:r>
              <a:rPr lang="en-US" altLang="ko-KR" sz="1800" dirty="0"/>
              <a:t>ESG </a:t>
            </a:r>
            <a:r>
              <a:rPr lang="ko-KR" altLang="en-US" sz="1800" dirty="0"/>
              <a:t>관련 이슈를 해결하기 위한 프롬프트를 작성할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7BB03-9E62-8E4E-FE9C-15C8C607E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4823" y="1612139"/>
            <a:ext cx="1114425" cy="677108"/>
          </a:xfrm>
        </p:spPr>
        <p:txBody>
          <a:bodyPr/>
          <a:lstStyle/>
          <a:p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D870B9-367F-7B18-C49A-198FDEAAE401}"/>
              </a:ext>
            </a:extLst>
          </p:cNvPr>
          <p:cNvSpPr/>
          <p:nvPr/>
        </p:nvSpPr>
        <p:spPr>
          <a:xfrm>
            <a:off x="9540241" y="5862320"/>
            <a:ext cx="1578636" cy="420960"/>
          </a:xfrm>
          <a:prstGeom prst="roundRect">
            <a:avLst/>
          </a:prstGeom>
          <a:solidFill>
            <a:srgbClr val="BEE8CA"/>
          </a:solidFill>
          <a:ln w="76200">
            <a:solidFill>
              <a:srgbClr val="8BD5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rgbClr val="00B050"/>
                </a:solidFill>
                <a:latin typeface="+mj-ea"/>
                <a:ea typeface="+mj-ea"/>
              </a:rPr>
              <a:t>진입기</a:t>
            </a:r>
            <a:endParaRPr lang="ko-KR" altLang="en-US" sz="200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410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공감하기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28526" y="1476176"/>
            <a:ext cx="6296814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히어로 여러분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첫 번째 임무는 어땠나요</a:t>
            </a:r>
            <a:r>
              <a:rPr lang="en-US" altLang="ko-KR" sz="2400" dirty="0">
                <a:latin typeface="+mn-ea"/>
                <a:ea typeface="+mn-ea"/>
              </a:rPr>
              <a:t>? AI </a:t>
            </a:r>
            <a:r>
              <a:rPr lang="ko-KR" altLang="en-US" sz="2400" dirty="0">
                <a:latin typeface="+mn-ea"/>
                <a:ea typeface="+mn-ea"/>
              </a:rPr>
              <a:t>조수와 함께 발견한 위기 상황들이 정말 흥미롭군요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이제 우리는 이 문제들을 좀 더 깊이 분석하고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더 강력한 프롬프트로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지혜를 </a:t>
            </a:r>
            <a:r>
              <a:rPr lang="ko-KR" altLang="en-US" sz="2400" dirty="0" err="1">
                <a:latin typeface="+mn-ea"/>
                <a:ea typeface="+mn-ea"/>
              </a:rPr>
              <a:t>끌어내볼</a:t>
            </a:r>
            <a:r>
              <a:rPr lang="ko-KR" altLang="en-US" sz="2400" dirty="0">
                <a:latin typeface="+mn-ea"/>
                <a:ea typeface="+mn-ea"/>
              </a:rPr>
              <a:t> 차례입니다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함께 우리 지역의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지도를 완성해봅시다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324" y="5759450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+mn-ea"/>
                <a:ea typeface="+mn-ea"/>
              </a:rPr>
              <a:t>&lt; </a:t>
            </a:r>
            <a:r>
              <a:rPr lang="ko-KR" altLang="en-US" sz="1200">
                <a:latin typeface="+mn-ea"/>
                <a:ea typeface="+mn-ea"/>
              </a:rPr>
              <a:t>생성 </a:t>
            </a:r>
            <a:r>
              <a:rPr lang="en-US" altLang="ko-KR" sz="1200">
                <a:latin typeface="+mn-ea"/>
                <a:ea typeface="+mn-ea"/>
              </a:rPr>
              <a:t>Tool . chatGPT &gt;</a:t>
            </a:r>
            <a:endParaRPr lang="ko-KR" altLang="en-US" sz="120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90650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26534" y="1338071"/>
            <a:ext cx="102319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위기 상황을 체계적으로 분석할 수 있다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효과적인 프롬프트를 작성하여 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에게 도움을 요청할 수 있다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팀별 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미션을 선정할 수 있다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288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67598" y="2446020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 시간 학습내용 검토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42485" y="2390478"/>
            <a:ext cx="96096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지난 시간 과제는 무엇이었고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가 제안한 모둠별 학교에서 찾을 수 있는</a:t>
            </a:r>
            <a:endParaRPr lang="en-US" altLang="ko-KR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문제는 어떤 것들이 있었나요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?"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017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학습내용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29498" y="2350770"/>
            <a:ext cx="10637520" cy="295783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190085" y="2410213"/>
            <a:ext cx="960966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오늘은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와 함께 발견한 위기 상황을 </a:t>
            </a:r>
            <a:endParaRPr lang="en-US" altLang="ko-KR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solidFill>
                  <a:srgbClr val="44BA66"/>
                </a:solidFill>
                <a:latin typeface="+mn-ea"/>
                <a:ea typeface="+mn-ea"/>
              </a:rPr>
              <a:t>더 깊이 분석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해볼 거예요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!"</a:t>
            </a: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지난 차시에서 선정한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모둠별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ESG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문제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를 가지고 실습하겠습니다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22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기초 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7032" y="1787235"/>
            <a:ext cx="103025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명확하고 구체적인 질문하기</a:t>
            </a:r>
            <a:br>
              <a:rPr lang="en-US" altLang="ko-KR" sz="2000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en-US" altLang="ko-KR" sz="2000" b="1" dirty="0">
                <a:latin typeface="+mn-ea"/>
                <a:ea typeface="+mn-ea"/>
              </a:rPr>
              <a:t>"ESG</a:t>
            </a:r>
            <a:r>
              <a:rPr lang="ko-KR" altLang="en-US" sz="2000" b="1" dirty="0">
                <a:latin typeface="+mn-ea"/>
                <a:ea typeface="+mn-ea"/>
              </a:rPr>
              <a:t>가 무엇인지 알려줘</a:t>
            </a:r>
            <a:r>
              <a:rPr lang="en-US" altLang="ko-KR" sz="2000" b="1" dirty="0">
                <a:latin typeface="+mn-ea"/>
                <a:ea typeface="+mn-ea"/>
              </a:rPr>
              <a:t>" </a:t>
            </a:r>
            <a:r>
              <a:rPr lang="ko-KR" altLang="en-US" sz="2000" b="1" dirty="0">
                <a:latin typeface="+mn-ea"/>
                <a:ea typeface="+mn-ea"/>
              </a:rPr>
              <a:t>보다는</a:t>
            </a:r>
            <a:br>
              <a:rPr lang="en-US" altLang="ko-KR" sz="2000" b="1" dirty="0">
                <a:latin typeface="+mn-ea"/>
                <a:ea typeface="+mn-ea"/>
              </a:rPr>
            </a:br>
            <a:r>
              <a:rPr lang="en-US" altLang="ko-KR" sz="2000" b="1" dirty="0">
                <a:latin typeface="+mn-ea"/>
                <a:ea typeface="+mn-ea"/>
              </a:rPr>
              <a:t>"</a:t>
            </a:r>
            <a:r>
              <a:rPr lang="ko-KR" altLang="en-US" sz="2000" b="1" dirty="0">
                <a:latin typeface="+mn-ea"/>
                <a:ea typeface="+mn-ea"/>
              </a:rPr>
              <a:t>중학생이 이해할 수 있는 용어로 </a:t>
            </a:r>
            <a:r>
              <a:rPr lang="en-US" altLang="ko-KR" sz="2000" b="1" dirty="0">
                <a:latin typeface="+mn-ea"/>
                <a:ea typeface="+mn-ea"/>
              </a:rPr>
              <a:t>ESG</a:t>
            </a:r>
            <a:r>
              <a:rPr lang="ko-KR" altLang="en-US" sz="2000" b="1" dirty="0">
                <a:latin typeface="+mn-ea"/>
                <a:ea typeface="+mn-ea"/>
              </a:rPr>
              <a:t>의 세 가지 요소와 각각의 예시를 설명해줘</a:t>
            </a:r>
            <a:r>
              <a:rPr lang="en-US" altLang="ko-KR" sz="2000" b="1" dirty="0">
                <a:latin typeface="+mn-ea"/>
              </a:rPr>
              <a:t>"</a:t>
            </a: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맥락 제공하기</a:t>
            </a:r>
            <a:br>
              <a:rPr lang="en-US" altLang="ko-KR" sz="2000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en-US" altLang="ko-KR" sz="2000" b="1" dirty="0">
                <a:latin typeface="+mn-ea"/>
                <a:ea typeface="+mn-ea"/>
              </a:rPr>
              <a:t> "</a:t>
            </a:r>
            <a:r>
              <a:rPr lang="ko-KR" altLang="en-US" sz="2000" b="1" dirty="0">
                <a:latin typeface="+mn-ea"/>
                <a:ea typeface="+mn-ea"/>
              </a:rPr>
              <a:t>나는 중학생이고 우리 학교의 </a:t>
            </a:r>
            <a:r>
              <a:rPr lang="en-US" altLang="ko-KR" sz="2000" b="1" dirty="0">
                <a:latin typeface="+mn-ea"/>
                <a:ea typeface="+mn-ea"/>
              </a:rPr>
              <a:t>ESG </a:t>
            </a:r>
            <a:r>
              <a:rPr lang="ko-KR" altLang="en-US" sz="2000" b="1" dirty="0">
                <a:latin typeface="+mn-ea"/>
                <a:ea typeface="+mn-ea"/>
              </a:rPr>
              <a:t>문제를 찾아 해결하는 프로젝트를 준비하고 있어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r>
              <a:rPr lang="en-US" altLang="ko-KR" sz="2000" b="1" dirty="0">
                <a:latin typeface="+mn-ea"/>
              </a:rPr>
              <a:t>"</a:t>
            </a: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원하는 출력 형식 지정하기</a:t>
            </a:r>
            <a:br>
              <a:rPr lang="en-US" altLang="ko-KR" sz="2000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en-US" altLang="ko-KR" sz="2000" b="1" dirty="0">
                <a:latin typeface="+mn-ea"/>
                <a:ea typeface="+mn-ea"/>
              </a:rPr>
              <a:t>"5</a:t>
            </a:r>
            <a:r>
              <a:rPr lang="ko-KR" altLang="en-US" sz="2000" b="1" dirty="0">
                <a:latin typeface="+mn-ea"/>
                <a:ea typeface="+mn-ea"/>
              </a:rPr>
              <a:t>개의 요점으로 정리해줘</a:t>
            </a:r>
            <a:r>
              <a:rPr lang="en-US" altLang="ko-KR" sz="2000" b="1" dirty="0">
                <a:latin typeface="+mn-ea"/>
                <a:ea typeface="+mn-ea"/>
              </a:rPr>
              <a:t>" </a:t>
            </a:r>
            <a:r>
              <a:rPr lang="ko-KR" altLang="en-US" sz="2000" b="1" dirty="0">
                <a:latin typeface="+mn-ea"/>
                <a:ea typeface="+mn-ea"/>
              </a:rPr>
              <a:t>또는 </a:t>
            </a:r>
            <a:r>
              <a:rPr lang="en-US" altLang="ko-KR" sz="2000" b="1" dirty="0">
                <a:latin typeface="+mn-ea"/>
                <a:ea typeface="+mn-ea"/>
              </a:rPr>
              <a:t>"</a:t>
            </a:r>
            <a:r>
              <a:rPr lang="ko-KR" altLang="en-US" sz="2000" b="1" dirty="0">
                <a:latin typeface="+mn-ea"/>
                <a:ea typeface="+mn-ea"/>
              </a:rPr>
              <a:t>표 형태로 정리해줘</a:t>
            </a:r>
            <a:r>
              <a:rPr lang="en-US" altLang="ko-KR" sz="2000" b="1" dirty="0">
                <a:latin typeface="+mn-ea"/>
              </a:rPr>
              <a:t>"</a:t>
            </a: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단계별 안내 요청하기</a:t>
            </a:r>
            <a:br>
              <a:rPr lang="en-US" altLang="ko-KR" sz="2000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en-US" altLang="ko-KR" sz="2000" b="1" dirty="0">
                <a:latin typeface="+mn-ea"/>
                <a:ea typeface="+mn-ea"/>
              </a:rPr>
              <a:t>"ESG </a:t>
            </a:r>
            <a:r>
              <a:rPr lang="ko-KR" altLang="en-US" sz="2000" b="1" dirty="0">
                <a:latin typeface="+mn-ea"/>
                <a:ea typeface="+mn-ea"/>
              </a:rPr>
              <a:t>문제를 학교에서 발견하는 방법을 단계별로 알려줘</a:t>
            </a:r>
            <a:r>
              <a:rPr lang="en-US" altLang="ko-KR" sz="2000" b="1" dirty="0">
                <a:latin typeface="+mn-ea"/>
                <a:ea typeface="+mn-ea"/>
              </a:rPr>
              <a:t>"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619432" y="12795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효과적인 프롬프트 작성하기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483147" y="15136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26534" y="1338071"/>
            <a:ext cx="96096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개념과 각 요소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(E/S/G)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 대해 이해한다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생성형 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AI(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코들 플랫폼 기반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기본 사용법을 익힌다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학교 및 지역사회의 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위기 상황을 스스로 탐색한다</a:t>
            </a:r>
            <a:r>
              <a:rPr lang="en-US" altLang="ko-KR" sz="280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826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응답 분석 및 후속 질문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5174" y="1879581"/>
            <a:ext cx="985520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44BA66"/>
              </a:buClr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1.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응답 검토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AI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가 제공한 정보가 질문에 적절히 대답했는지 확인</a:t>
            </a: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2.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정확성 평가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제공된 정보가 믿을 만한지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출처를 제시했는지 확인</a:t>
            </a: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3.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이해도 점검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내용을 이해했는지 스스로 확인하고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이해하지 못한 부분이 있다면 표시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44BA66"/>
              </a:buClr>
            </a:pPr>
            <a:endParaRPr lang="en-US" altLang="ko-KR" sz="11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44BA66"/>
              </a:buClr>
            </a:pP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1.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확장 질문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"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방금 설명한 내용 중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'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사회적 책임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'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에 대해 더 자세히 알려줘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2.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명확화 질문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"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방금 언급한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'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지속 가능한 발전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'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이 정확히 무슨 의미야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?“</a:t>
            </a: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3.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예시 요청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"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우리 학교에서 실천할 수 있는 환경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(E)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관련 활동의 구체적인 예시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가지만 알려줘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b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4. 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비교 질문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: "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학교와 가정에서 실천할 수 있는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활동을 비교해줘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619432" y="12795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응답 분석하기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483147" y="15136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619432" y="328683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효과적인 후속 질문 작성하기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483147" y="3520989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85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실습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7500" y="1205240"/>
            <a:ext cx="4806950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4BA66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44BA66"/>
                </a:solidFill>
                <a:latin typeface="+mn-ea"/>
                <a:ea typeface="+mn-ea"/>
              </a:rPr>
              <a:t>환경</a:t>
            </a:r>
            <a:r>
              <a:rPr lang="en-US" altLang="ko-KR" b="1" dirty="0">
                <a:solidFill>
                  <a:srgbClr val="44BA66"/>
                </a:solidFill>
                <a:latin typeface="+mn-ea"/>
                <a:ea typeface="+mn-ea"/>
              </a:rPr>
              <a:t>(E) </a:t>
            </a:r>
            <a:r>
              <a:rPr lang="ko-KR" altLang="en-US" b="1" dirty="0">
                <a:solidFill>
                  <a:srgbClr val="44BA66"/>
                </a:solidFill>
                <a:latin typeface="+mn-ea"/>
                <a:ea typeface="+mn-ea"/>
              </a:rPr>
              <a:t>관련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우리 학교에서 에너지 절약을 위해 할 수 있는 일은 무엇이 있을까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학교 급식에서 발생하는 음식물 쓰레기를 줄이는 방법을 </a:t>
            </a:r>
            <a:r>
              <a:rPr lang="en-US" altLang="ko-KR" b="1" dirty="0">
                <a:latin typeface="+mn-ea"/>
                <a:ea typeface="+mn-ea"/>
              </a:rPr>
              <a:t>10</a:t>
            </a:r>
            <a:r>
              <a:rPr lang="ko-KR" altLang="en-US" b="1" dirty="0">
                <a:latin typeface="+mn-ea"/>
                <a:ea typeface="+mn-ea"/>
              </a:rPr>
              <a:t>가지 제안해줘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우리 동네에서 쉽게 참여할 수 있는 환경 보호 활동은 무엇이 있을까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00750" y="1205240"/>
            <a:ext cx="5353050" cy="200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4BA66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44BA66"/>
                </a:solidFill>
                <a:latin typeface="+mn-ea"/>
                <a:ea typeface="+mn-ea"/>
              </a:rPr>
              <a:t>지배구조</a:t>
            </a:r>
            <a:r>
              <a:rPr lang="en-US" altLang="ko-KR" b="1" dirty="0">
                <a:solidFill>
                  <a:srgbClr val="44BA66"/>
                </a:solidFill>
                <a:latin typeface="+mn-ea"/>
                <a:ea typeface="+mn-ea"/>
              </a:rPr>
              <a:t>(G) </a:t>
            </a:r>
            <a:r>
              <a:rPr lang="ko-KR" altLang="en-US" b="1" dirty="0">
                <a:solidFill>
                  <a:srgbClr val="44BA66"/>
                </a:solidFill>
                <a:latin typeface="+mn-ea"/>
                <a:ea typeface="+mn-ea"/>
              </a:rPr>
              <a:t>관련</a:t>
            </a:r>
            <a:br>
              <a:rPr lang="en-US" altLang="ko-KR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학급 내 의사결정을 더 공정하게 할 수 있는 시스템은 어떤 것이 있을까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학생들의 의견을 학교 운영에 반영하는 효과적인 방법은 무엇이 있을까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우리 학교의 규칙이 모든 학생에게 공정한지 평가하는 방법은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7500" y="3727788"/>
            <a:ext cx="480695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4BA66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44BA66"/>
                </a:solidFill>
                <a:latin typeface="+mn-ea"/>
              </a:rPr>
              <a:t>사회</a:t>
            </a:r>
            <a:r>
              <a:rPr lang="en-US" altLang="ko-KR" b="1" dirty="0">
                <a:solidFill>
                  <a:srgbClr val="44BA66"/>
                </a:solidFill>
                <a:latin typeface="+mn-ea"/>
              </a:rPr>
              <a:t>(S) </a:t>
            </a:r>
            <a:r>
              <a:rPr lang="ko-KR" altLang="en-US" b="1" dirty="0">
                <a:solidFill>
                  <a:srgbClr val="44BA66"/>
                </a:solidFill>
                <a:latin typeface="+mn-ea"/>
              </a:rPr>
              <a:t>관련</a:t>
            </a:r>
            <a:br>
              <a:rPr lang="en-US" altLang="ko-KR" b="1" dirty="0">
                <a:solidFill>
                  <a:srgbClr val="44BA66"/>
                </a:solidFill>
                <a:latin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학교 내 소외된 친구들을 위한 포용적인 활동 아이디어를 제안해줘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우리 학교에서 다양성과 포용성을 증진시키기 위한 방법은 무엇이 있을까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지역 사회의 노인 분들과 학생들이 함께할 수 있는 프로그램 아이디어는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18200" y="3727788"/>
            <a:ext cx="5295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44BA66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44BA66"/>
                </a:solidFill>
                <a:latin typeface="+mn-ea"/>
              </a:rPr>
              <a:t>통합적 </a:t>
            </a:r>
            <a:r>
              <a:rPr lang="en-US" altLang="ko-KR" b="1" dirty="0">
                <a:solidFill>
                  <a:srgbClr val="44BA66"/>
                </a:solidFill>
                <a:latin typeface="+mn-ea"/>
              </a:rPr>
              <a:t>ESG </a:t>
            </a:r>
            <a:r>
              <a:rPr lang="ko-KR" altLang="en-US" b="1" dirty="0">
                <a:solidFill>
                  <a:srgbClr val="44BA66"/>
                </a:solidFill>
                <a:latin typeface="+mn-ea"/>
              </a:rPr>
              <a:t>질문</a:t>
            </a:r>
            <a:br>
              <a:rPr lang="en-US" altLang="ko-KR" b="1" dirty="0">
                <a:solidFill>
                  <a:srgbClr val="44BA66"/>
                </a:solidFill>
                <a:latin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우리 학교의 </a:t>
            </a:r>
            <a:r>
              <a:rPr lang="en-US" altLang="ko-KR" b="1" dirty="0">
                <a:latin typeface="+mn-ea"/>
                <a:ea typeface="+mn-ea"/>
              </a:rPr>
              <a:t>ESG </a:t>
            </a:r>
            <a:r>
              <a:rPr lang="ko-KR" altLang="en-US" b="1" dirty="0">
                <a:latin typeface="+mn-ea"/>
                <a:ea typeface="+mn-ea"/>
              </a:rPr>
              <a:t>점수를 평가하는 체크리스트를 만들어줘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학교 축제를 </a:t>
            </a:r>
            <a:r>
              <a:rPr lang="en-US" altLang="ko-KR" b="1" dirty="0">
                <a:latin typeface="+mn-ea"/>
                <a:ea typeface="+mn-ea"/>
              </a:rPr>
              <a:t>ESG </a:t>
            </a:r>
            <a:r>
              <a:rPr lang="ko-KR" altLang="en-US" b="1" dirty="0">
                <a:latin typeface="+mn-ea"/>
                <a:ea typeface="+mn-ea"/>
              </a:rPr>
              <a:t>원칙에 맞게 기획하려면 어떤 점을 고려해야 할까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2242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주의 사항 및 한계 인식하기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032" y="1780885"/>
            <a:ext cx="1051560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정보의 한계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en-US" altLang="ko-KR" sz="2000" dirty="0" err="1">
                <a:latin typeface="+mn-ea"/>
                <a:ea typeface="+mn-ea"/>
              </a:rPr>
              <a:t>ChatGPT</a:t>
            </a:r>
            <a:r>
              <a:rPr lang="ko-KR" altLang="en-US" sz="2000" dirty="0">
                <a:latin typeface="+mn-ea"/>
                <a:ea typeface="+mn-ea"/>
              </a:rPr>
              <a:t>는 특정 시점까지의 정보를 </a:t>
            </a:r>
            <a:r>
              <a:rPr lang="ko-KR" altLang="en-US" sz="2000" dirty="0" err="1">
                <a:latin typeface="+mn-ea"/>
                <a:ea typeface="+mn-ea"/>
              </a:rPr>
              <a:t>학습했으므로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최신 정보가 없을 수 있음 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사실 확인 필요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중요한 정보는 다른 출처로 확인하는 습관을 들이기 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개인정보 보호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자신이나 타인의 민감한 개인정보를 입력하지 않기 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비판적 사고</a:t>
            </a:r>
            <a:r>
              <a:rPr lang="en-US" altLang="ko-KR" sz="2000" dirty="0">
                <a:latin typeface="+mn-ea"/>
                <a:ea typeface="+mn-ea"/>
              </a:rPr>
              <a:t>: AI</a:t>
            </a:r>
            <a:r>
              <a:rPr lang="ko-KR" altLang="en-US" sz="2000" dirty="0">
                <a:latin typeface="+mn-ea"/>
                <a:ea typeface="+mn-ea"/>
              </a:rPr>
              <a:t>의 응답을 무조건 수용하지 말고 비판적으로 평가하기 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의존성 경계</a:t>
            </a:r>
            <a:r>
              <a:rPr lang="en-US" altLang="ko-KR" sz="2000" dirty="0">
                <a:latin typeface="+mn-ea"/>
                <a:ea typeface="+mn-ea"/>
              </a:rPr>
              <a:t>: AI</a:t>
            </a:r>
            <a:r>
              <a:rPr lang="ko-KR" altLang="en-US" sz="2000" dirty="0">
                <a:latin typeface="+mn-ea"/>
                <a:ea typeface="+mn-ea"/>
              </a:rPr>
              <a:t>는 도구일 뿐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최종 판단과 결정은 인간이 하는 것임을 기억하기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주의사항</a:t>
            </a:r>
            <a:endParaRPr lang="en-US" altLang="ko-KR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57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ko-KR" altLang="en-US" dirty="0" err="1"/>
              <a:t>활동지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49778" y="1660235"/>
            <a:ext cx="4750107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  <a:ea typeface="+mn-ea"/>
              </a:rPr>
              <a:t>AI</a:t>
            </a:r>
            <a:r>
              <a:rPr lang="ko-KR" altLang="en-US" sz="2400" b="1" dirty="0">
                <a:latin typeface="+mn-ea"/>
                <a:ea typeface="+mn-ea"/>
              </a:rPr>
              <a:t>와의 첫 대화 기록하기</a:t>
            </a:r>
          </a:p>
          <a:p>
            <a:endParaRPr lang="ko-KR" altLang="en-US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1. </a:t>
            </a:r>
            <a:r>
              <a:rPr lang="ko-KR" altLang="en-US" b="1" dirty="0">
                <a:latin typeface="+mn-ea"/>
                <a:ea typeface="+mn-ea"/>
              </a:rPr>
              <a:t>내가 입력한 첫 번째 프롬프트</a:t>
            </a:r>
            <a:r>
              <a:rPr lang="en-US" altLang="ko-KR" b="1" dirty="0">
                <a:latin typeface="+mn-ea"/>
                <a:ea typeface="+mn-ea"/>
              </a:rPr>
              <a:t>:</a:t>
            </a:r>
          </a:p>
          <a:p>
            <a:r>
              <a:rPr lang="en-US" altLang="ko-KR" b="1" dirty="0">
                <a:latin typeface="+mn-ea"/>
                <a:ea typeface="+mn-ea"/>
              </a:rPr>
              <a:t>_______________________________________________________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2. AI</a:t>
            </a:r>
            <a:r>
              <a:rPr lang="ko-KR" altLang="en-US" b="1" dirty="0">
                <a:latin typeface="+mn-ea"/>
                <a:ea typeface="+mn-ea"/>
              </a:rPr>
              <a:t>의 응답 요약 </a:t>
            </a: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핵심 내용만</a:t>
            </a:r>
            <a:r>
              <a:rPr lang="en-US" altLang="ko-KR" b="1" dirty="0">
                <a:latin typeface="+mn-ea"/>
                <a:ea typeface="+mn-ea"/>
              </a:rPr>
              <a:t>):</a:t>
            </a:r>
          </a:p>
          <a:p>
            <a:r>
              <a:rPr lang="en-US" altLang="ko-KR" b="1" dirty="0">
                <a:latin typeface="+mn-ea"/>
                <a:ea typeface="+mn-ea"/>
              </a:rPr>
              <a:t>_______________________________________________________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3. </a:t>
            </a:r>
            <a:r>
              <a:rPr lang="ko-KR" altLang="en-US" b="1" dirty="0">
                <a:latin typeface="+mn-ea"/>
                <a:ea typeface="+mn-ea"/>
              </a:rPr>
              <a:t>응답 평가</a:t>
            </a:r>
            <a:r>
              <a:rPr lang="en-US" altLang="ko-KR" b="1" dirty="0">
                <a:latin typeface="+mn-ea"/>
                <a:ea typeface="+mn-ea"/>
              </a:rPr>
              <a:t>: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이해하기 </a:t>
            </a:r>
            <a:r>
              <a:rPr lang="ko-KR" altLang="en-US" b="1" dirty="0" err="1">
                <a:latin typeface="+mn-ea"/>
                <a:ea typeface="+mn-ea"/>
              </a:rPr>
              <a:t>쉬웠나요</a:t>
            </a:r>
            <a:r>
              <a:rPr lang="en-US" altLang="ko-KR" b="1" dirty="0">
                <a:latin typeface="+mn-ea"/>
                <a:ea typeface="+mn-ea"/>
              </a:rPr>
              <a:t>? (1-5</a:t>
            </a:r>
            <a:r>
              <a:rPr lang="ko-KR" altLang="en-US" b="1" dirty="0">
                <a:latin typeface="+mn-ea"/>
                <a:ea typeface="+mn-ea"/>
              </a:rPr>
              <a:t>점</a:t>
            </a:r>
            <a:r>
              <a:rPr lang="en-US" altLang="ko-KR" b="1" dirty="0">
                <a:latin typeface="+mn-ea"/>
                <a:ea typeface="+mn-ea"/>
              </a:rPr>
              <a:t>): _____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 err="1">
                <a:latin typeface="+mn-ea"/>
                <a:ea typeface="+mn-ea"/>
              </a:rPr>
              <a:t>유용했나요</a:t>
            </a:r>
            <a:r>
              <a:rPr lang="en-US" altLang="ko-KR" b="1" dirty="0">
                <a:latin typeface="+mn-ea"/>
                <a:ea typeface="+mn-ea"/>
              </a:rPr>
              <a:t>? (1-5</a:t>
            </a:r>
            <a:r>
              <a:rPr lang="ko-KR" altLang="en-US" b="1" dirty="0">
                <a:latin typeface="+mn-ea"/>
                <a:ea typeface="+mn-ea"/>
              </a:rPr>
              <a:t>점</a:t>
            </a:r>
            <a:r>
              <a:rPr lang="en-US" altLang="ko-KR" b="1" dirty="0">
                <a:latin typeface="+mn-ea"/>
                <a:ea typeface="+mn-ea"/>
              </a:rPr>
              <a:t>): _____</a:t>
            </a:r>
          </a:p>
          <a:p>
            <a:r>
              <a:rPr lang="en-US" altLang="ko-KR" b="1" dirty="0">
                <a:latin typeface="+mn-ea"/>
                <a:ea typeface="+mn-ea"/>
              </a:rPr>
              <a:t>- </a:t>
            </a:r>
            <a:r>
              <a:rPr lang="ko-KR" altLang="en-US" b="1" dirty="0">
                <a:latin typeface="+mn-ea"/>
                <a:ea typeface="+mn-ea"/>
              </a:rPr>
              <a:t>새롭게 알게 된 점</a:t>
            </a:r>
            <a:r>
              <a:rPr lang="en-US" altLang="ko-KR" b="1" dirty="0">
                <a:latin typeface="+mn-ea"/>
                <a:ea typeface="+mn-ea"/>
              </a:rPr>
              <a:t>: _______________________________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4. </a:t>
            </a:r>
            <a:r>
              <a:rPr lang="ko-KR" altLang="en-US" b="1" dirty="0">
                <a:latin typeface="+mn-ea"/>
                <a:ea typeface="+mn-ea"/>
              </a:rPr>
              <a:t>내가 입력한 후속 질문</a:t>
            </a:r>
            <a:r>
              <a:rPr lang="en-US" altLang="ko-KR" b="1" dirty="0">
                <a:latin typeface="+mn-ea"/>
                <a:ea typeface="+mn-ea"/>
              </a:rPr>
              <a:t>:</a:t>
            </a:r>
          </a:p>
          <a:p>
            <a:r>
              <a:rPr lang="en-US" altLang="ko-KR" b="1" dirty="0">
                <a:latin typeface="+mn-ea"/>
                <a:ea typeface="+mn-ea"/>
              </a:rPr>
              <a:t>_______________________________________________________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5. AI</a:t>
            </a:r>
            <a:r>
              <a:rPr lang="ko-KR" altLang="en-US" b="1" dirty="0">
                <a:latin typeface="+mn-ea"/>
                <a:ea typeface="+mn-ea"/>
              </a:rPr>
              <a:t>의 두 번째 응답에서 가장 유용했던 정보</a:t>
            </a:r>
            <a:r>
              <a:rPr lang="en-US" altLang="ko-KR" b="1" dirty="0">
                <a:latin typeface="+mn-ea"/>
                <a:ea typeface="+mn-ea"/>
              </a:rPr>
              <a:t>:</a:t>
            </a:r>
          </a:p>
          <a:p>
            <a:r>
              <a:rPr lang="en-US" altLang="ko-KR" b="1" dirty="0">
                <a:latin typeface="+mn-ea"/>
                <a:ea typeface="+mn-ea"/>
              </a:rPr>
              <a:t>_______________________________________________________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r>
              <a:rPr lang="en-US" altLang="ko-KR" b="1" dirty="0">
                <a:latin typeface="+mn-ea"/>
                <a:ea typeface="+mn-ea"/>
              </a:rPr>
              <a:t>6. </a:t>
            </a:r>
            <a:r>
              <a:rPr lang="ko-KR" altLang="en-US" b="1" dirty="0">
                <a:latin typeface="+mn-ea"/>
                <a:ea typeface="+mn-ea"/>
              </a:rPr>
              <a:t>이 대화를 통해 얻은 </a:t>
            </a:r>
            <a:r>
              <a:rPr lang="en-US" altLang="ko-KR" b="1" dirty="0">
                <a:latin typeface="+mn-ea"/>
                <a:ea typeface="+mn-ea"/>
              </a:rPr>
              <a:t>ESG </a:t>
            </a:r>
            <a:r>
              <a:rPr lang="ko-KR" altLang="en-US" b="1" dirty="0">
                <a:latin typeface="+mn-ea"/>
                <a:ea typeface="+mn-ea"/>
              </a:rPr>
              <a:t>관련 </a:t>
            </a:r>
            <a:r>
              <a:rPr lang="ko-KR" altLang="en-US" b="1" dirty="0" err="1">
                <a:latin typeface="+mn-ea"/>
                <a:ea typeface="+mn-ea"/>
              </a:rPr>
              <a:t>인사이트</a:t>
            </a:r>
            <a:r>
              <a:rPr lang="en-US" altLang="ko-KR" b="1" dirty="0">
                <a:latin typeface="+mn-ea"/>
                <a:ea typeface="+mn-ea"/>
              </a:rPr>
              <a:t>:</a:t>
            </a:r>
          </a:p>
          <a:p>
            <a:r>
              <a:rPr lang="en-US" altLang="ko-KR" b="1" dirty="0">
                <a:latin typeface="+mn-ea"/>
                <a:ea typeface="+mn-ea"/>
              </a:rPr>
              <a:t>_______________________________________________________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다음 ‘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활동지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활동’에서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아래 질문들의 답변을 작성해 봅시다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61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96900" y="1224290"/>
            <a:ext cx="9105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4BA66"/>
                </a:solidFill>
                <a:latin typeface="+mn-ea"/>
                <a:ea typeface="+mn-ea"/>
              </a:rPr>
              <a:t>5W1H</a:t>
            </a:r>
            <a:endParaRPr lang="en-US" altLang="ko-KR" sz="2400" b="1" dirty="0"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56" y="2892243"/>
            <a:ext cx="3591426" cy="261021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96900" y="1685955"/>
            <a:ext cx="67244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정보를 체계적으로 분석하거나 내용을 명확하게 전달할 때 사용하는 대표적인 질문 기법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en-US" altLang="ko-KR" sz="2000" b="1" dirty="0">
              <a:latin typeface="+mn-ea"/>
              <a:ea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Who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누가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행위의 주체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관련된 사람이나 조직을 나타냅니다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When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언제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사건이나 행동이 발생한 시간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시점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기간 등을 의미합니다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Where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어디서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사건이나 행동이 일어난 장소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위치를 가리킵니다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What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무엇을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사건의 내용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대상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행위의 구체적인 내용을 설명합니다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Why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왜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사건이나 행동의 원인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이유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목적 등을 밝힙니다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How (</a:t>
            </a:r>
            <a:r>
              <a:rPr lang="ko-KR" altLang="en-US" sz="1800" b="1" dirty="0">
                <a:solidFill>
                  <a:srgbClr val="44BA66"/>
                </a:solidFill>
                <a:latin typeface="+mn-ea"/>
                <a:ea typeface="+mn-ea"/>
              </a:rPr>
              <a:t>어떻게</a:t>
            </a:r>
            <a:r>
              <a:rPr lang="en-US" altLang="ko-KR" sz="1800" b="1" dirty="0">
                <a:solidFill>
                  <a:srgbClr val="44BA66"/>
                </a:solidFill>
                <a:latin typeface="+mn-ea"/>
                <a:ea typeface="+mn-ea"/>
              </a:rPr>
              <a:t>)</a:t>
            </a:r>
            <a:br>
              <a:rPr lang="en-US" altLang="ko-KR" sz="1800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사건이나 행동의 방법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과정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절차 등을 나타냅니다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455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467031" y="1543774"/>
            <a:ext cx="11029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0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모둠에서 선정한 </a:t>
            </a: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ESG 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문제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5W1H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방식으로 분석해줘</a:t>
            </a:r>
            <a:r>
              <a:rPr lang="ko-KR" altLang="ko-KR" sz="2000" dirty="0">
                <a:solidFill>
                  <a:schemeClr val="tx1"/>
                </a:solidFill>
                <a:latin typeface="+mn-ea"/>
                <a:ea typeface="+mn-ea"/>
              </a:rPr>
              <a:t>" 프롬프트 </a:t>
            </a:r>
            <a:r>
              <a:rPr lang="ko-KR" altLang="ko-KR" sz="2000" dirty="0" err="1">
                <a:solidFill>
                  <a:schemeClr val="tx1"/>
                </a:solidFill>
                <a:latin typeface="+mn-ea"/>
                <a:ea typeface="+mn-ea"/>
              </a:rPr>
              <a:t>입력해보기</a:t>
            </a:r>
            <a:r>
              <a:rPr lang="ko-KR" altLang="ko-KR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ko-KR" altLang="ko-KR" sz="2000" dirty="0">
                <a:solidFill>
                  <a:schemeClr val="tx1"/>
                </a:solidFill>
                <a:latin typeface="+mn-ea"/>
                <a:ea typeface="+mn-ea"/>
              </a:rPr>
              <a:t>AI 응답 분석 및 후속 질문 연습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0" y="2789072"/>
            <a:ext cx="9002381" cy="2372056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Q.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질문 방식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7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7568" r="553"/>
          <a:stretch/>
        </p:blipFill>
        <p:spPr>
          <a:xfrm>
            <a:off x="467032" y="1812205"/>
            <a:ext cx="2576827" cy="22101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158" y="1696554"/>
            <a:ext cx="2819794" cy="22101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556" y="1791818"/>
            <a:ext cx="3810532" cy="21624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r="12262"/>
          <a:stretch/>
        </p:blipFill>
        <p:spPr>
          <a:xfrm>
            <a:off x="9145993" y="1692354"/>
            <a:ext cx="2875229" cy="2276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32" y="3976728"/>
            <a:ext cx="4544059" cy="23911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8556" y="3976728"/>
            <a:ext cx="3972479" cy="20291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4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213561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rgbClr val="FFC000"/>
                </a:solidFill>
              </a:rPr>
              <a:t>잠깐</a:t>
            </a:r>
            <a:r>
              <a:rPr lang="en-US" altLang="ko-KR" dirty="0">
                <a:solidFill>
                  <a:srgbClr val="FFC000"/>
                </a:solidFill>
              </a:rPr>
              <a:t>! </a:t>
            </a:r>
            <a:r>
              <a:rPr lang="ko-KR" altLang="en-US" dirty="0">
                <a:solidFill>
                  <a:srgbClr val="FFC000"/>
                </a:solidFill>
              </a:rPr>
              <a:t>알고 가기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7032" y="1882658"/>
            <a:ext cx="8132354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"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출력 결과는 달라질 수 있고</a:t>
            </a: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..."</a:t>
            </a:r>
          </a:p>
          <a:p>
            <a:endParaRPr lang="en-US" altLang="ko-KR" sz="2000" dirty="0">
              <a:solidFill>
                <a:srgbClr val="44BA66"/>
              </a:solidFill>
              <a:latin typeface="+mn-ea"/>
              <a:ea typeface="+mn-ea"/>
            </a:endParaRPr>
          </a:p>
          <a:p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"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선택한 모델에 따라 응답결과는 달라집니다</a:t>
            </a: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."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→ 마치 친구들에게 “오늘 점심 뭐 먹을까</a:t>
            </a:r>
            <a:r>
              <a:rPr lang="en-US" altLang="ko-KR" sz="2000" dirty="0">
                <a:latin typeface="+mn-ea"/>
                <a:ea typeface="+mn-ea"/>
              </a:rPr>
              <a:t>?”</a:t>
            </a:r>
            <a:r>
              <a:rPr lang="ko-KR" altLang="en-US" sz="2000" dirty="0">
                <a:latin typeface="+mn-ea"/>
                <a:ea typeface="+mn-ea"/>
              </a:rPr>
              <a:t>라고 물었을 때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</a:p>
          <a:p>
            <a:r>
              <a:rPr lang="ko-KR" altLang="en-US" sz="2000" dirty="0">
                <a:latin typeface="+mn-ea"/>
                <a:ea typeface="+mn-ea"/>
              </a:rPr>
              <a:t>상황이나 기분에 따라 “라면</a:t>
            </a:r>
            <a:r>
              <a:rPr lang="en-US" altLang="ko-KR" sz="2000" dirty="0">
                <a:latin typeface="+mn-ea"/>
                <a:ea typeface="+mn-ea"/>
              </a:rPr>
              <a:t>!”, “</a:t>
            </a:r>
            <a:r>
              <a:rPr lang="ko-KR" altLang="en-US" sz="2000" dirty="0">
                <a:latin typeface="+mn-ea"/>
                <a:ea typeface="+mn-ea"/>
              </a:rPr>
              <a:t>김밥</a:t>
            </a:r>
            <a:r>
              <a:rPr lang="en-US" altLang="ko-KR" sz="2000" dirty="0">
                <a:latin typeface="+mn-ea"/>
                <a:ea typeface="+mn-ea"/>
              </a:rPr>
              <a:t>!”, “</a:t>
            </a:r>
            <a:r>
              <a:rPr lang="ko-KR" altLang="en-US" sz="2000" dirty="0">
                <a:latin typeface="+mn-ea"/>
                <a:ea typeface="+mn-ea"/>
              </a:rPr>
              <a:t>햄버거</a:t>
            </a:r>
            <a:r>
              <a:rPr lang="en-US" altLang="ko-KR" sz="2000" dirty="0">
                <a:latin typeface="+mn-ea"/>
                <a:ea typeface="+mn-ea"/>
              </a:rPr>
              <a:t>!” </a:t>
            </a:r>
            <a:r>
              <a:rPr lang="ko-KR" altLang="en-US" sz="2000" dirty="0">
                <a:latin typeface="+mn-ea"/>
                <a:ea typeface="+mn-ea"/>
              </a:rPr>
              <a:t>등 대답이 달라질 수 있지</a:t>
            </a:r>
            <a:r>
              <a:rPr lang="en-US" altLang="ko-KR" sz="2000" dirty="0">
                <a:latin typeface="+mn-ea"/>
                <a:ea typeface="+mn-ea"/>
              </a:rPr>
              <a:t>?</a:t>
            </a:r>
          </a:p>
          <a:p>
            <a:r>
              <a:rPr lang="ko-KR" altLang="en-US" sz="2000" dirty="0">
                <a:latin typeface="+mn-ea"/>
                <a:ea typeface="+mn-ea"/>
              </a:rPr>
              <a:t>그리고 </a:t>
            </a:r>
            <a:r>
              <a:rPr lang="ko-KR" altLang="en-US" sz="2000" dirty="0" err="1">
                <a:latin typeface="+mn-ea"/>
                <a:ea typeface="+mn-ea"/>
              </a:rPr>
              <a:t>친구마다</a:t>
            </a:r>
            <a:r>
              <a:rPr lang="ko-KR" altLang="en-US" sz="2000" dirty="0">
                <a:latin typeface="+mn-ea"/>
                <a:ea typeface="+mn-ea"/>
              </a:rPr>
              <a:t> 좋아하는 음식이 달라서 답도 다를 수 있어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→ </a:t>
            </a:r>
            <a:r>
              <a:rPr lang="en-US" altLang="ko-KR" sz="2000" dirty="0">
                <a:latin typeface="+mn-ea"/>
                <a:ea typeface="+mn-ea"/>
              </a:rPr>
              <a:t>AI</a:t>
            </a:r>
            <a:r>
              <a:rPr lang="ko-KR" altLang="en-US" sz="2000" dirty="0">
                <a:latin typeface="+mn-ea"/>
                <a:ea typeface="+mn-ea"/>
              </a:rPr>
              <a:t>도 비슷해</a:t>
            </a:r>
            <a:r>
              <a:rPr lang="en-US" altLang="ko-KR" sz="2000" dirty="0">
                <a:latin typeface="+mn-ea"/>
                <a:ea typeface="+mn-ea"/>
              </a:rPr>
              <a:t>!</a:t>
            </a:r>
          </a:p>
          <a:p>
            <a:r>
              <a:rPr lang="ko-KR" altLang="en-US" sz="2000" dirty="0">
                <a:latin typeface="+mn-ea"/>
                <a:ea typeface="+mn-ea"/>
              </a:rPr>
              <a:t>똑같은 질문을 해도 답이 바뀔 수 있고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</a:p>
          <a:p>
            <a:r>
              <a:rPr lang="ko-KR" altLang="en-US" sz="2000" dirty="0">
                <a:latin typeface="+mn-ea"/>
                <a:ea typeface="+mn-ea"/>
              </a:rPr>
              <a:t>사용하는 </a:t>
            </a:r>
            <a:r>
              <a:rPr lang="en-US" altLang="ko-KR" sz="2000" dirty="0">
                <a:latin typeface="+mn-ea"/>
                <a:ea typeface="+mn-ea"/>
              </a:rPr>
              <a:t>AI </a:t>
            </a:r>
            <a:r>
              <a:rPr lang="ko-KR" altLang="en-US" sz="2000" dirty="0">
                <a:latin typeface="+mn-ea"/>
                <a:ea typeface="+mn-ea"/>
              </a:rPr>
              <a:t>종류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모델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  <a:r>
              <a:rPr lang="ko-KR" altLang="en-US" sz="2000" dirty="0">
                <a:latin typeface="+mn-ea"/>
                <a:ea typeface="+mn-ea"/>
              </a:rPr>
              <a:t>에 따라 답이 달라질 수 있다는 뜻이야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782050" y="1766316"/>
            <a:ext cx="2597150" cy="3710561"/>
            <a:chOff x="9067800" y="1680589"/>
            <a:chExt cx="2597150" cy="3710561"/>
          </a:xfrm>
        </p:grpSpPr>
        <p:sp>
          <p:nvSpPr>
            <p:cNvPr id="13" name="직사각형 12"/>
            <p:cNvSpPr/>
            <p:nvPr/>
          </p:nvSpPr>
          <p:spPr>
            <a:xfrm>
              <a:off x="9067800" y="1680589"/>
              <a:ext cx="2597150" cy="571500"/>
            </a:xfrm>
            <a:prstGeom prst="rect">
              <a:avLst/>
            </a:prstGeom>
            <a:solidFill>
              <a:srgbClr val="EEF6E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확률 기반 생성</a:t>
              </a:r>
              <a:r>
                <a:rPr lang="en-US" altLang="ko-KR"/>
                <a:t>(Randomness)</a:t>
              </a: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067800" y="2465354"/>
              <a:ext cx="2597150" cy="571500"/>
            </a:xfrm>
            <a:prstGeom prst="rect">
              <a:avLst/>
            </a:prstGeom>
            <a:solidFill>
              <a:srgbClr val="EEF6E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출력 설정값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/>
                <a:t>파라미터</a:t>
              </a:r>
              <a:r>
                <a:rPr lang="en-US" altLang="ko-KR"/>
                <a:t>)</a:t>
              </a:r>
              <a:r>
                <a:rPr lang="ko-KR" altLang="en-US"/>
                <a:t>의 영향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67800" y="3250119"/>
              <a:ext cx="2597150" cy="571500"/>
            </a:xfrm>
            <a:prstGeom prst="rect">
              <a:avLst/>
            </a:prstGeom>
            <a:solidFill>
              <a:srgbClr val="EEF6E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프롬프트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/>
                <a:t>입력문장</a:t>
              </a:r>
              <a:r>
                <a:rPr lang="en-US" altLang="ko-KR"/>
                <a:t>)</a:t>
              </a:r>
              <a:r>
                <a:rPr lang="ko-KR" altLang="en-US"/>
                <a:t>의 차이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067800" y="4034884"/>
              <a:ext cx="2597150" cy="571500"/>
            </a:xfrm>
            <a:prstGeom prst="rect">
              <a:avLst/>
            </a:prstGeom>
            <a:solidFill>
              <a:srgbClr val="EEF6E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모델별 차이 및 미세 조정</a:t>
              </a:r>
              <a:r>
                <a:rPr lang="en-US" altLang="ko-KR"/>
                <a:t>(Fine-tuning)</a:t>
              </a: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067800" y="4819650"/>
              <a:ext cx="2597150" cy="571500"/>
            </a:xfrm>
            <a:prstGeom prst="rect">
              <a:avLst/>
            </a:prstGeom>
            <a:solidFill>
              <a:srgbClr val="EEF6EB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모델의 한계와 불확실성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709708" y="5551968"/>
            <a:ext cx="28007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https://velog.io/@worksso/LLM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Prompt Engineering Author: Lee </a:t>
            </a:r>
            <a:r>
              <a:rPr lang="en-US" altLang="ko-KR" sz="1100" dirty="0" err="1">
                <a:hlinkClick r:id="rId3"/>
              </a:rPr>
              <a:t>Boonstra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25369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467032" y="1091514"/>
            <a:ext cx="110296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 응답 분석 및 후속 질문 연습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23500" y="1691678"/>
            <a:ext cx="11145000" cy="4095658"/>
            <a:chOff x="907300" y="1691678"/>
            <a:chExt cx="11145000" cy="409565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713" y="1691678"/>
              <a:ext cx="2270227" cy="197606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091" y="1744394"/>
              <a:ext cx="2470541" cy="182648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3266" y="1838867"/>
              <a:ext cx="3338568" cy="17871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1132" y="1744394"/>
              <a:ext cx="2871168" cy="188159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300" y="3811273"/>
              <a:ext cx="3981243" cy="197606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9292" y="3836673"/>
              <a:ext cx="3480457" cy="167689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76943" y="2242826"/>
              <a:ext cx="577257" cy="285671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49875" y="2251208"/>
              <a:ext cx="1079247" cy="277413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298638" y="2259141"/>
              <a:ext cx="1047384" cy="263399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489768" y="2252159"/>
              <a:ext cx="968682" cy="270381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57433" y="4218889"/>
              <a:ext cx="1942507" cy="270561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21399" y="4219570"/>
              <a:ext cx="2354201" cy="282580"/>
            </a:xfrm>
            <a:prstGeom prst="rect">
              <a:avLst/>
            </a:prstGeom>
            <a:noFill/>
            <a:ln>
              <a:solidFill>
                <a:srgbClr val="44B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7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032" y="1615331"/>
            <a:ext cx="10699750" cy="28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학생들이 남긴 급식 음식이 점심시간 이후 학교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  <a:ea typeface="+mn-ea"/>
              </a:rPr>
              <a:t>급식실에서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 학생들의 입맛에 맞지 않아서 남긴 음식이 쓰레기로 분리 배출되는 이유를 다음 사항에 따라 분석해줘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20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데이터 기반 사고 관점</a:t>
            </a:r>
            <a:endParaRPr lang="en-US" altLang="ko-KR" sz="20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문제 원인 분석 관점</a:t>
            </a:r>
            <a:endParaRPr lang="en-US" altLang="ko-KR" sz="20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실천 방안 제시 관점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Q.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질문 방식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0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67598" y="2446020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히어로 소집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42485" y="2740573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안녕하세요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예비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히어로들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!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오늘부터 여러분은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  <a:ea typeface="+mn-ea"/>
              </a:rPr>
              <a:t>생성형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를 활용해 지구를 구하는 특별한 임무를 맡게 됩니다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."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542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032" y="1588678"/>
            <a:ext cx="10699750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데이터 기반 사고 관점</a:t>
            </a:r>
            <a:endParaRPr lang="en-US" altLang="ko-KR" sz="2000" b="1" dirty="0">
              <a:solidFill>
                <a:srgbClr val="44BA66"/>
              </a:solidFill>
              <a:latin typeface="+mn-ea"/>
              <a:ea typeface="+mn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문제 현상을 수치와 정보로 파악하고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근거를 통해 의사결정을 내리는 방식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관찰 가능한 데이터 항목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메뉴별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음식물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잔반량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(ex.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국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반찬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밥 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요일별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날짜별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음식물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쓰레기량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특정 음식 등장 시의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잔반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증가율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남긴 학생 수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vs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전체 배식 수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음식물 쓰레기 처리 비용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활용 방안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매일 남은 음식 무게를 계량하여 기록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인기 없는 메뉴 분석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어떤 음식에서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잔반이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많았는지 확인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설문조사 또는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AI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인터뷰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: “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어떤 메뉴가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맛없었나요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?”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이유 수집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44BA66"/>
                </a:solidFill>
                <a:latin typeface="+mn-ea"/>
              </a:rPr>
              <a:t>📌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결론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: "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정량적 데이터 수집 없이는 문제를 정확히 파악할 수 없다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측정해야 관리할 수 있다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."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535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032" y="1497546"/>
            <a:ext cx="1069975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문제 원인 분석 관점</a:t>
            </a:r>
            <a:endParaRPr lang="en-US" altLang="ko-KR" sz="2000" b="1" dirty="0">
              <a:solidFill>
                <a:srgbClr val="44BA66"/>
              </a:solidFill>
              <a:latin typeface="+mn-ea"/>
              <a:ea typeface="+mn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음식물 쓰레기가 많이 나오는 근본적인 이유를 파악하는 과정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학생 입장에서의 원인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입맛에 맞지 않는 메뉴 구성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특히 특정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반찬류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과도한 양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학생마다 식사량이 다름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알레르기 또는 개인 식습관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시간 부족으로 다 먹지 못함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조리 상태 불만족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차갑다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질기다 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운영 측면 원인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선호도 조사 미흡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획일적인 급식 구성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음식 선택권 부재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모두 같은 양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구성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b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srgbClr val="44BA66"/>
                </a:solidFill>
                <a:latin typeface="+mn-ea"/>
                <a:ea typeface="+mn-ea"/>
              </a:rPr>
              <a:t>📌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결론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: “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학생 맞춤형 고려 없이 급식이 운영되면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잔반은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자연스러운 결과다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.”</a:t>
            </a:r>
            <a:endParaRPr lang="ko-KR" altLang="ko-KR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91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8EDD-EA28-6F87-67CA-0A4F41B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 상황 분석 기법 훈련</a:t>
            </a:r>
            <a:r>
              <a:rPr lang="en-US" altLang="ko-KR" dirty="0"/>
              <a:t>(</a:t>
            </a:r>
            <a:r>
              <a:rPr lang="ko-KR" altLang="en-US" dirty="0"/>
              <a:t>중급프롬프트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032" y="1657181"/>
            <a:ext cx="106997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b="1" dirty="0">
                <a:solidFill>
                  <a:srgbClr val="44BA66"/>
                </a:solidFill>
                <a:latin typeface="+mn-ea"/>
                <a:ea typeface="+mn-ea"/>
              </a:rPr>
              <a:t>실천 방안 제시 관점</a:t>
            </a:r>
            <a:br>
              <a:rPr lang="en-US" altLang="ko-KR" sz="2000" b="1" dirty="0">
                <a:solidFill>
                  <a:srgbClr val="44BA66"/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학생과 학교가 함께 실천할 수 있는 현실적이고 창의적인 해결책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02309"/>
              </p:ext>
            </p:extLst>
          </p:nvPr>
        </p:nvGraphicFramePr>
        <p:xfrm>
          <a:off x="790989" y="2677539"/>
          <a:ext cx="9461292" cy="2042160"/>
        </p:xfrm>
        <a:graphic>
          <a:graphicData uri="http://schemas.openxmlformats.org/drawingml/2006/table">
            <a:tbl>
              <a:tblPr>
                <a:tableStyleId>{86D65D11-F074-4C7D-9CA5-3D9D90EB1B27}</a:tableStyleId>
              </a:tblPr>
              <a:tblGrid>
                <a:gridCol w="4730646">
                  <a:extLst>
                    <a:ext uri="{9D8B030D-6E8A-4147-A177-3AD203B41FA5}">
                      <a16:colId xmlns:a16="http://schemas.microsoft.com/office/drawing/2014/main" val="966918667"/>
                    </a:ext>
                  </a:extLst>
                </a:gridCol>
                <a:gridCol w="4730646">
                  <a:extLst>
                    <a:ext uri="{9D8B030D-6E8A-4147-A177-3AD203B41FA5}">
                      <a16:colId xmlns:a16="http://schemas.microsoft.com/office/drawing/2014/main" val="1603884066"/>
                    </a:ext>
                  </a:extLst>
                </a:gridCol>
              </a:tblGrid>
              <a:tr h="251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방안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rgbClr val="BE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5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메뉴 선호도 투표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나 설문으로 학생들이 원하는 급식 메뉴를 반영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305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자율 배식 시스템 도입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먹을 만큼만 덜어가는 방식으로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잔반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최소화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222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잔반 시각화 캠페인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남은 음식을 매일 시각적으로 표시해 인식 제고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501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+mn-ea"/>
                          <a:ea typeface="+mn-ea"/>
                        </a:rPr>
                        <a:t>4. ‘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클린 접시 히어로’ 챌린지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잔반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없는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식판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사진 찍기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432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음식물 쓰레기 분석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대시보드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코들 플랫폼으로 음식물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쓰레기량을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시각화하여 전교생이 인식하게 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70101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67032" y="4911084"/>
            <a:ext cx="8488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4BA66"/>
                </a:solidFill>
                <a:latin typeface="+mn-ea"/>
                <a:ea typeface="+mn-ea"/>
              </a:rPr>
              <a:t>📌 </a:t>
            </a:r>
            <a:r>
              <a:rPr lang="ko-KR" altLang="en-US" sz="1600" dirty="0">
                <a:latin typeface="+mn-ea"/>
                <a:ea typeface="+mn-ea"/>
              </a:rPr>
              <a:t>결론</a:t>
            </a:r>
            <a:r>
              <a:rPr lang="en-US" altLang="ko-KR" sz="1600" dirty="0">
                <a:latin typeface="+mn-ea"/>
                <a:ea typeface="+mn-ea"/>
              </a:rPr>
              <a:t>: “</a:t>
            </a:r>
            <a:r>
              <a:rPr lang="ko-KR" altLang="en-US" sz="1600" dirty="0" err="1">
                <a:latin typeface="+mn-ea"/>
                <a:ea typeface="+mn-ea"/>
              </a:rPr>
              <a:t>참여형</a:t>
            </a:r>
            <a:r>
              <a:rPr lang="ko-KR" altLang="en-US" sz="1600" dirty="0">
                <a:latin typeface="+mn-ea"/>
                <a:ea typeface="+mn-ea"/>
              </a:rPr>
              <a:t> 캠페인 </a:t>
            </a:r>
            <a:r>
              <a:rPr lang="en-US" altLang="ko-KR" sz="1600" dirty="0">
                <a:latin typeface="+mn-ea"/>
                <a:ea typeface="+mn-ea"/>
              </a:rPr>
              <a:t>+ </a:t>
            </a:r>
            <a:r>
              <a:rPr lang="ko-KR" altLang="en-US" sz="1600" dirty="0">
                <a:latin typeface="+mn-ea"/>
                <a:ea typeface="+mn-ea"/>
              </a:rPr>
              <a:t>시스템 개선이 함께 이루어질 때 실질적인 변화가 생긴다</a:t>
            </a:r>
            <a:r>
              <a:rPr lang="en-US" altLang="ko-KR" sz="1600" dirty="0">
                <a:latin typeface="+mn-ea"/>
                <a:ea typeface="+mn-ea"/>
              </a:rPr>
              <a:t>.”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A. 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출력 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5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응답 분석하기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9343" y="1315762"/>
            <a:ext cx="96096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4BA66"/>
              </a:buClr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+mn-ea"/>
                <a:ea typeface="+mn-ea"/>
              </a:rPr>
              <a:t>AI</a:t>
            </a:r>
            <a:r>
              <a:rPr lang="ko-KR" altLang="en-US" sz="2800" dirty="0">
                <a:latin typeface="+mn-ea"/>
                <a:ea typeface="+mn-ea"/>
              </a:rPr>
              <a:t>의 제안 중 가장 공감되는 해결책은</a:t>
            </a:r>
            <a:r>
              <a:rPr lang="en-US" altLang="ko-KR" sz="2800" dirty="0">
                <a:latin typeface="+mn-ea"/>
                <a:ea typeface="+mn-ea"/>
              </a:rPr>
              <a:t>?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4BA66"/>
              </a:buClr>
              <a:buFont typeface="Wingdings" panose="05000000000000000000" pitchFamily="2" charset="2"/>
              <a:buChar char="§"/>
            </a:pP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44BA66"/>
              </a:buClr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n-ea"/>
                <a:ea typeface="+mn-ea"/>
              </a:rPr>
              <a:t>우리가 실천해볼 수 있는 건 뭐가 있을까요</a:t>
            </a:r>
            <a:r>
              <a:rPr lang="en-US" altLang="ko-KR" sz="2800" dirty="0">
                <a:latin typeface="+mn-ea"/>
                <a:ea typeface="+mn-ea"/>
              </a:rPr>
              <a:t>?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1274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80414" y="1769126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공유 및 토론</a:t>
            </a:r>
            <a:r>
              <a:rPr lang="en-US" altLang="ko-KR" dirty="0"/>
              <a:t>(</a:t>
            </a:r>
            <a:r>
              <a:rPr lang="ko-KR" altLang="en-US" dirty="0"/>
              <a:t>모둠 활동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55301" y="2033991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가 제공한 응답을 요약하고 정리한 후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팀원들과 토의하여 가장 효과적인 해결책을 선정해 보세요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."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8639" y="3862096"/>
            <a:ext cx="8661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+mn-ea"/>
                <a:ea typeface="+mn-ea"/>
              </a:rPr>
              <a:t>그 해결책을 발전시켜 </a:t>
            </a:r>
            <a:r>
              <a:rPr lang="ko-KR" altLang="en-US" sz="2000" b="1" dirty="0">
                <a:latin typeface="+mn-ea"/>
                <a:ea typeface="+mn-ea"/>
              </a:rPr>
              <a:t>실행 전략</a:t>
            </a:r>
            <a:r>
              <a:rPr lang="ko-KR" altLang="en-US" sz="2000" dirty="0">
                <a:latin typeface="+mn-ea"/>
                <a:ea typeface="+mn-ea"/>
              </a:rPr>
              <a:t>이나 </a:t>
            </a:r>
            <a:endParaRPr lang="en-US" altLang="ko-KR" sz="2000" dirty="0">
              <a:latin typeface="+mn-ea"/>
              <a:ea typeface="+mn-ea"/>
            </a:endParaRPr>
          </a:p>
          <a:p>
            <a:pPr algn="ctr"/>
            <a:r>
              <a:rPr lang="en-US" altLang="ko-KR" sz="2000" b="1" dirty="0">
                <a:latin typeface="+mn-ea"/>
                <a:ea typeface="+mn-ea"/>
              </a:rPr>
              <a:t>ESG </a:t>
            </a:r>
            <a:r>
              <a:rPr lang="ko-KR" altLang="en-US" sz="2000" b="1" dirty="0">
                <a:latin typeface="+mn-ea"/>
                <a:ea typeface="+mn-ea"/>
              </a:rPr>
              <a:t>프로젝트 기획서</a:t>
            </a:r>
            <a:r>
              <a:rPr lang="ko-KR" altLang="en-US" sz="2000" dirty="0">
                <a:latin typeface="+mn-ea"/>
                <a:ea typeface="+mn-ea"/>
              </a:rPr>
              <a:t>로 확장할 수 있습니다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871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5"/>
          <p:cNvGraphicFramePr/>
          <p:nvPr/>
        </p:nvGraphicFramePr>
        <p:xfrm>
          <a:off x="391889" y="1179470"/>
          <a:ext cx="11408225" cy="5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차시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일시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오늘 배운 주제와 새롭게 알게 된 사실을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더 알아보고 싶은 것이 있다면?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활동을 통해 느낀 점, 인상 깊었던 내용과 소감을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FB86CE-04F9-2951-AB0C-F8945F27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0" i="0" u="none" strike="noStrike" cap="none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Arial"/>
              </a:rPr>
              <a:t>배운 내용 되돌아보기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다음차시 예고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960683" y="3614883"/>
            <a:ext cx="1102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다음 시간에는 더 강력한 프롬프트로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창의력을 끌어내는 방법을 배울 거예요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103683" y="2549574"/>
            <a:ext cx="762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BA66"/>
                </a:solidFill>
                <a:latin typeface="+mj-lt"/>
                <a:ea typeface="+mn-ea"/>
              </a:rPr>
              <a:t>다음 시간에</a:t>
            </a:r>
            <a:r>
              <a:rPr lang="en-US" altLang="ko-KR" sz="5400" dirty="0">
                <a:solidFill>
                  <a:srgbClr val="44BA66"/>
                </a:solidFill>
                <a:latin typeface="+mj-lt"/>
                <a:ea typeface="+mn-ea"/>
              </a:rPr>
              <a:t>...</a:t>
            </a:r>
            <a:endParaRPr lang="ko-KR" altLang="en-US" sz="5400" dirty="0">
              <a:solidFill>
                <a:srgbClr val="44BA66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2599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EAE29-3EBF-A6A1-F53D-3C85367B0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3C52398-B044-2EFE-5CC9-1029C64B10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좋은 질문이 좋은 답을 만든다</a:t>
            </a:r>
            <a:r>
              <a:rPr lang="en-US" altLang="ko-KR" dirty="0"/>
              <a:t>!: </a:t>
            </a:r>
          </a:p>
          <a:p>
            <a:r>
              <a:rPr lang="ko-KR" altLang="en-US" dirty="0"/>
              <a:t>프롬프트 만들기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7974129-F03B-F7A0-3ED9-A9F9E0022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9860" y="3406452"/>
            <a:ext cx="8596358" cy="423338"/>
          </a:xfrm>
        </p:spPr>
        <p:txBody>
          <a:bodyPr/>
          <a:lstStyle/>
          <a:p>
            <a:r>
              <a:rPr lang="ko-KR" altLang="en-US" sz="1800" dirty="0"/>
              <a:t>창의적이고 효과적인 프롬프트를 작성하여 </a:t>
            </a:r>
            <a:r>
              <a:rPr lang="en-US" altLang="ko-KR" sz="1800" dirty="0"/>
              <a:t>ESG </a:t>
            </a:r>
            <a:r>
              <a:rPr lang="ko-KR" altLang="en-US" sz="1800" dirty="0"/>
              <a:t>문제해결 아이디 어를 도출한다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EE1B83-2CCA-2A32-C6FE-AFA9B9D304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4823" y="1612139"/>
            <a:ext cx="1114425" cy="677108"/>
          </a:xfrm>
        </p:spPr>
        <p:txBody>
          <a:bodyPr/>
          <a:lstStyle/>
          <a:p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9F0573-1A5A-8431-06EE-5BF1F9C3700F}"/>
              </a:ext>
            </a:extLst>
          </p:cNvPr>
          <p:cNvSpPr/>
          <p:nvPr/>
        </p:nvSpPr>
        <p:spPr>
          <a:xfrm>
            <a:off x="9540241" y="5862320"/>
            <a:ext cx="1578636" cy="420960"/>
          </a:xfrm>
          <a:prstGeom prst="roundRect">
            <a:avLst/>
          </a:prstGeom>
          <a:solidFill>
            <a:srgbClr val="BEE8CA"/>
          </a:solidFill>
          <a:ln w="76200">
            <a:solidFill>
              <a:srgbClr val="8BD5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rgbClr val="00B050"/>
                </a:solidFill>
                <a:latin typeface="+mj-ea"/>
                <a:ea typeface="+mj-ea"/>
              </a:rPr>
              <a:t>도약기</a:t>
            </a:r>
            <a:endParaRPr lang="ko-KR" altLang="en-US" sz="200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7990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공감하기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28526" y="1476176"/>
            <a:ext cx="62968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히어로 여러분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지금까지 훌륭히 임무를 수행하고 있어요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  <a:r>
              <a:rPr lang="ko-KR" altLang="en-US" sz="2400" dirty="0">
                <a:latin typeface="+mn-ea"/>
                <a:ea typeface="+mn-ea"/>
              </a:rPr>
              <a:t>하지만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의 진정한 능력을 끌어내기 위해서는 더 높은 차원의 소통 기술이 필요합니다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오늘은 히어로의 비밀 무기</a:t>
            </a:r>
            <a:r>
              <a:rPr lang="en-US" altLang="ko-KR" sz="2400" dirty="0">
                <a:latin typeface="+mn-ea"/>
                <a:ea typeface="+mn-ea"/>
              </a:rPr>
              <a:t>, '</a:t>
            </a:r>
            <a:r>
              <a:rPr lang="ko-KR" altLang="en-US" sz="2400" dirty="0">
                <a:latin typeface="+mn-ea"/>
                <a:ea typeface="+mn-ea"/>
              </a:rPr>
              <a:t>슈퍼 프롬프트</a:t>
            </a:r>
            <a:r>
              <a:rPr lang="en-US" altLang="ko-KR" sz="2400" dirty="0">
                <a:latin typeface="+mn-ea"/>
                <a:ea typeface="+mn-ea"/>
              </a:rPr>
              <a:t>' </a:t>
            </a:r>
            <a:r>
              <a:rPr lang="ko-KR" altLang="en-US" sz="2400" dirty="0">
                <a:latin typeface="+mn-ea"/>
                <a:ea typeface="+mn-ea"/>
              </a:rPr>
              <a:t>만드는 법을 배워볼 거예요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이 능력을 마스터하면 어떤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문제도 </a:t>
            </a: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와 함께 해결할 수 있을 거예요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324" y="5759450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+mn-ea"/>
                <a:ea typeface="+mn-ea"/>
              </a:rPr>
              <a:t>&lt; </a:t>
            </a:r>
            <a:r>
              <a:rPr lang="ko-KR" altLang="en-US" sz="1200">
                <a:latin typeface="+mn-ea"/>
                <a:ea typeface="+mn-ea"/>
              </a:rPr>
              <a:t>생성 </a:t>
            </a:r>
            <a:r>
              <a:rPr lang="en-US" altLang="ko-KR" sz="1200">
                <a:latin typeface="+mn-ea"/>
                <a:ea typeface="+mn-ea"/>
              </a:rPr>
              <a:t>Tool . chatGPT &gt;</a:t>
            </a:r>
            <a:endParaRPr lang="ko-KR" altLang="en-US" sz="120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90650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26534" y="1338071"/>
            <a:ext cx="102319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창의적이고 효과적인 프롬프트를 작성할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엔지니어링의 원리와 기법을 이해한다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팀별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문제 해결을 위한 슈퍼 프롬프트를 개발할 수 있다</a:t>
            </a:r>
            <a:r>
              <a:rPr lang="en-US" altLang="ko-KR" sz="28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.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94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ESG </a:t>
            </a:r>
            <a:r>
              <a:rPr lang="ko-KR" altLang="en-US" dirty="0"/>
              <a:t>캠페인 사례</a:t>
            </a:r>
          </a:p>
        </p:txBody>
      </p:sp>
      <p:pic>
        <p:nvPicPr>
          <p:cNvPr id="13" name="XZR1D6p7bO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9667" y="1745255"/>
            <a:ext cx="7732667" cy="43496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39836" y="6094881"/>
            <a:ext cx="2682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https://youtu.be/XZR1D6p7bOg</a:t>
            </a: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BTS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지속가능성 캠페인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24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67598" y="2446020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 시간 학습내용 검토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42485" y="2740574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지난 시간에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가 준 답변은 어땠나요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? </a:t>
            </a: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무엇이 부족 했을까요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?"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2096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67598" y="2446020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학습내용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42485" y="2740573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오늘은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의 잠재력을 최대로 이끌어내는 </a:t>
            </a:r>
            <a:endParaRPr lang="en-US" altLang="ko-KR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비밀 기술을 배웁니다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!"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8417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작성시 윤리적 가이드라인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032" y="1720840"/>
            <a:ext cx="7994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이 프롬프트가 특정 그룹이나 개인에 대한 편향을 강화하지는 않는가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개인정보나 식별 가능한 정보가 포함되어 있지 않은가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  <a:ea typeface="+mn-ea"/>
              </a:rPr>
              <a:t>AI</a:t>
            </a:r>
            <a:r>
              <a:rPr lang="ko-KR" altLang="en-US" sz="1800" dirty="0">
                <a:latin typeface="+mn-ea"/>
                <a:ea typeface="+mn-ea"/>
              </a:rPr>
              <a:t>의 도움을 받았다는 사실을 투명하게 공개할 계획인가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모든 사람이 접근하고 이해할 수 있는 결과물을 요청하고 있는가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이 프롬프트가 환경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사회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개인에게 해를 끼치지 않는가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저작권이나 지적 재산권을 침해하지 않는가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실제 학습과 교육적 가치를 존중하는가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다양한 관점과 의견을 고려하도록 요청하고 있는가</a:t>
            </a:r>
            <a:r>
              <a:rPr lang="en-US" altLang="ko-KR" sz="1800" dirty="0">
                <a:latin typeface="+mn-ea"/>
                <a:ea typeface="+mn-ea"/>
              </a:rPr>
              <a:t>?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프롬프트 작성 시 주의할 점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ko-KR" altLang="en-US" sz="2400" dirty="0">
              <a:solidFill>
                <a:srgbClr val="44BA6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91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배틀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좋은 프롬프트 </a:t>
            </a:r>
            <a:r>
              <a:rPr lang="en-US" altLang="ko-KR" sz="1800" dirty="0">
                <a:solidFill>
                  <a:schemeClr val="bg1"/>
                </a:solidFill>
              </a:rPr>
              <a:t>VS </a:t>
            </a:r>
            <a:r>
              <a:rPr lang="ko-KR" altLang="en-US" sz="1800" dirty="0">
                <a:solidFill>
                  <a:schemeClr val="bg1"/>
                </a:solidFill>
              </a:rPr>
              <a:t>나쁜 프롬프트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66284"/>
              </p:ext>
            </p:extLst>
          </p:nvPr>
        </p:nvGraphicFramePr>
        <p:xfrm>
          <a:off x="1081226" y="1333789"/>
          <a:ext cx="9609667" cy="4841382"/>
        </p:xfrm>
        <a:graphic>
          <a:graphicData uri="http://schemas.openxmlformats.org/drawingml/2006/table">
            <a:tbl>
              <a:tblPr>
                <a:tableStyleId>{86D65D11-F074-4C7D-9CA5-3D9D90EB1B27}</a:tableStyleId>
              </a:tblPr>
              <a:tblGrid>
                <a:gridCol w="1797830">
                  <a:extLst>
                    <a:ext uri="{9D8B030D-6E8A-4147-A177-3AD203B41FA5}">
                      <a16:colId xmlns:a16="http://schemas.microsoft.com/office/drawing/2014/main" val="2321563351"/>
                    </a:ext>
                  </a:extLst>
                </a:gridCol>
                <a:gridCol w="3574976">
                  <a:extLst>
                    <a:ext uri="{9D8B030D-6E8A-4147-A177-3AD203B41FA5}">
                      <a16:colId xmlns:a16="http://schemas.microsoft.com/office/drawing/2014/main" val="439210458"/>
                    </a:ext>
                  </a:extLst>
                </a:gridCol>
                <a:gridCol w="4236861">
                  <a:extLst>
                    <a:ext uri="{9D8B030D-6E8A-4147-A177-3AD203B41FA5}">
                      <a16:colId xmlns:a16="http://schemas.microsoft.com/office/drawing/2014/main" val="1686288181"/>
                    </a:ext>
                  </a:extLst>
                </a:gridCol>
              </a:tblGrid>
              <a:tr h="39265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20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843" marR="35843" marT="35843" marB="35843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좋은 프롬프트</a:t>
                      </a:r>
                      <a:endParaRPr lang="ko-KR" altLang="en-US" sz="20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843" marR="35843" marT="35843" marB="35843">
                    <a:solidFill>
                      <a:srgbClr val="BEE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000" dirty="0">
                          <a:effectLst/>
                          <a:latin typeface="+mn-ea"/>
                          <a:ea typeface="+mn-ea"/>
                        </a:rPr>
                        <a:t>나쁜 프롬프트</a:t>
                      </a:r>
                      <a:endParaRPr lang="ko-KR" altLang="en-US" sz="20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843" marR="35843" marT="35843" marB="35843">
                    <a:solidFill>
                      <a:srgbClr val="BE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339176"/>
                  </a:ext>
                </a:extLst>
              </a:tr>
              <a:tr h="379854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명확성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구체적이고 명확한 지시를 포함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모호하고 불분명한 지시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026683"/>
                  </a:ext>
                </a:extLst>
              </a:tr>
              <a:tr h="57591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구체성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원하는 결과 형식</a:t>
                      </a:r>
                      <a:r>
                        <a:rPr lang="en-US" altLang="ko-KR" sz="16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길이</a:t>
                      </a:r>
                      <a:r>
                        <a:rPr lang="en-US" altLang="ko-KR" sz="160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스타일 등을 상세히 설명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원하는 결과에 대한 정보가 부족하거나 없음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99893"/>
                  </a:ext>
                </a:extLst>
              </a:tr>
              <a:tr h="53626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긍정적 표현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“무엇을 해야 하는지”를 명확히 지시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“하지 </a:t>
                      </a:r>
                      <a:r>
                        <a:rPr lang="ko-KR" altLang="en-US" sz="1600" dirty="0" err="1">
                          <a:effectLst/>
                          <a:latin typeface="+mn-ea"/>
                          <a:ea typeface="+mn-ea"/>
                        </a:rPr>
                        <a:t>말라”는</a:t>
                      </a:r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 부정적 지시 중심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21851"/>
                  </a:ext>
                </a:extLst>
              </a:tr>
              <a:tr h="53626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단계적 접근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복잡한 작업은 단계별로 나누어 요청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한꺼번에 너무 많은 내용을 요구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23530"/>
                  </a:ext>
                </a:extLst>
              </a:tr>
              <a:tr h="57591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예시 활용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원하는 답변 형식이나 스타일에 대한 예시 제공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예시 없이 막연한 요청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362373"/>
                  </a:ext>
                </a:extLst>
              </a:tr>
              <a:tr h="57591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역할 부여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600"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에게 특정 역할을 부여해 전문성 있는 답변 유도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역할 없이 일반적이고 산만한 질문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697680"/>
                  </a:ext>
                </a:extLst>
              </a:tr>
              <a:tr h="575916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간결성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간단하고 짧은 문장으로 시작해 점진적으로 개선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지나치게 길고 복잡한 문장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858936"/>
                  </a:ext>
                </a:extLst>
              </a:tr>
              <a:tr h="69267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테스트와 개선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>
                          <a:effectLst/>
                          <a:latin typeface="+mn-ea"/>
                          <a:ea typeface="+mn-ea"/>
                        </a:rPr>
                        <a:t>여러 모델에서 테스트하며 프롬프트를 지속적으로 개선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dirty="0">
                          <a:effectLst/>
                          <a:latin typeface="+mn-ea"/>
                          <a:ea typeface="+mn-ea"/>
                        </a:rPr>
                        <a:t>한번 작성 후 수정 없이 그대로 사용</a:t>
                      </a:r>
                    </a:p>
                  </a:txBody>
                  <a:tcPr marL="35843" marR="35843" marT="32259" marB="32259" anchor="ctr">
                    <a:solidFill>
                      <a:srgbClr val="FFF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2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385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배틀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좋은 프롬프트 </a:t>
            </a:r>
            <a:r>
              <a:rPr lang="en-US" altLang="ko-KR" sz="1800" dirty="0">
                <a:solidFill>
                  <a:schemeClr val="bg1"/>
                </a:solidFill>
              </a:rPr>
              <a:t>VS </a:t>
            </a:r>
            <a:r>
              <a:rPr lang="ko-KR" altLang="en-US" sz="1800" dirty="0">
                <a:solidFill>
                  <a:schemeClr val="bg1"/>
                </a:solidFill>
              </a:rPr>
              <a:t>나쁜 프롬프트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032" y="1237958"/>
            <a:ext cx="803136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 </a:t>
            </a:r>
            <a:r>
              <a:rPr lang="ko-KR" altLang="ko-KR" sz="2000" dirty="0">
                <a:solidFill>
                  <a:srgbClr val="44BA66"/>
                </a:solidFill>
                <a:latin typeface="+mn-ea"/>
                <a:ea typeface="+mn-ea"/>
              </a:rPr>
              <a:t>구체적 정보 제공하기</a:t>
            </a: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 </a:t>
            </a:r>
            <a:r>
              <a:rPr lang="ko-KR" altLang="ko-KR" sz="2000" dirty="0">
                <a:solidFill>
                  <a:srgbClr val="44BA66"/>
                </a:solidFill>
                <a:latin typeface="+mn-ea"/>
                <a:ea typeface="+mn-ea"/>
              </a:rPr>
              <a:t>: </a:t>
            </a:r>
            <a:r>
              <a:rPr lang="ko-KR" altLang="ko-KR" sz="2000" dirty="0">
                <a:solidFill>
                  <a:schemeClr val="tx1"/>
                </a:solidFill>
                <a:latin typeface="+mn-ea"/>
                <a:ea typeface="+mn-ea"/>
              </a:rPr>
              <a:t>"모호한 질문보다 구체적인 상황 설명하기"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단계적 지시 방법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"번호를 매겨 순서대로 요청하기"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출력 형식 지정하기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"표, 목록, 단계별 가이드 등 원하는 형식 요청하기"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예시 추가하기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"원하는 응답의 예시를 포함하여 방향 제시하기"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대상 청중 설정하기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44BA66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"중학생이 이해할 수 있는 용어로" 등 타겟 지정하기 </a:t>
            </a: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좋은 프롬프트 작성 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작성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방법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1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배틀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좋은 프롬프트 </a:t>
            </a:r>
            <a:r>
              <a:rPr lang="en-US" altLang="ko-KR" sz="1800" dirty="0">
                <a:solidFill>
                  <a:schemeClr val="bg1"/>
                </a:solidFill>
              </a:rPr>
              <a:t>VS </a:t>
            </a:r>
            <a:r>
              <a:rPr lang="ko-KR" altLang="en-US" sz="1800" dirty="0">
                <a:solidFill>
                  <a:schemeClr val="bg1"/>
                </a:solidFill>
              </a:rPr>
              <a:t>나쁜 프롬프트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032" y="2976580"/>
            <a:ext cx="8810318" cy="328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"우리 학교 옥상에 태양광 패널을 설치하여 에너지를 절약하는 프로젝트를 계획 중이야.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1) 필요한 예산과 설치 과정,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2) 예상되는 에너지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절감량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3) 학생들의 참여 방법,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4) 발생할 수 있는 문제점과 해결 방안을 포함하여 자세히 알려줘. 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응답은 중학생이 이해하기 쉬운 언어로 해줘." 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67032" y="1629916"/>
            <a:ext cx="5884184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환경 문제 해결 방법 알려줘"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나쁜 프롬프트 예시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2512792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좋은 프롬프트 예시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2744687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01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배틀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좋은 프롬프트 </a:t>
            </a:r>
            <a:r>
              <a:rPr lang="en-US" altLang="ko-KR" sz="1800" dirty="0">
                <a:solidFill>
                  <a:schemeClr val="bg1"/>
                </a:solidFill>
              </a:rPr>
              <a:t>VS </a:t>
            </a:r>
            <a:r>
              <a:rPr lang="ko-KR" altLang="en-US" sz="1800" dirty="0">
                <a:solidFill>
                  <a:schemeClr val="bg1"/>
                </a:solidFill>
              </a:rPr>
              <a:t>나쁜 프롬프트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032" y="1622040"/>
            <a:ext cx="5884184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음식물 쓰레기 줄이는 방법 알려줘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"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032" y="2970230"/>
            <a:ext cx="1119791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000" dirty="0">
                <a:solidFill>
                  <a:schemeClr val="tx1"/>
                </a:solidFill>
                <a:latin typeface="+mn-ea"/>
              </a:rPr>
              <a:t>"</a:t>
            </a:r>
            <a:r>
              <a:rPr lang="ko-KR" altLang="en-US" sz="2000" dirty="0">
                <a:latin typeface="+mn-ea"/>
                <a:ea typeface="+mn-ea"/>
              </a:rPr>
              <a:t>우리 학교 </a:t>
            </a:r>
            <a:r>
              <a:rPr lang="ko-KR" altLang="en-US" sz="2000" dirty="0" err="1">
                <a:latin typeface="+mn-ea"/>
                <a:ea typeface="+mn-ea"/>
              </a:rPr>
              <a:t>급식실에서</a:t>
            </a:r>
            <a:r>
              <a:rPr lang="ko-KR" altLang="en-US" sz="2000" dirty="0">
                <a:latin typeface="+mn-ea"/>
                <a:ea typeface="+mn-ea"/>
              </a:rPr>
              <a:t> 발생하는 음식물 쓰레기를 줄이기 위한 실천 방안을 제안해줘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latin typeface="+mn-ea"/>
                <a:ea typeface="+mn-ea"/>
              </a:rPr>
              <a:t>다음 조건을 포함해줘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</a:p>
          <a:p>
            <a:pPr marL="457200" lvl="3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학생들이 직접 참여할 수 있는 활동 </a:t>
            </a:r>
            <a:r>
              <a:rPr lang="en-US" altLang="ko-KR" sz="2000" dirty="0">
                <a:latin typeface="+mn-ea"/>
                <a:ea typeface="+mn-ea"/>
              </a:rPr>
              <a:t>3</a:t>
            </a:r>
            <a:r>
              <a:rPr lang="ko-KR" altLang="en-US" sz="2000" dirty="0">
                <a:latin typeface="+mn-ea"/>
                <a:ea typeface="+mn-ea"/>
              </a:rPr>
              <a:t>가지 </a:t>
            </a:r>
            <a:endParaRPr lang="en-US" altLang="ko-KR" sz="2000" dirty="0">
              <a:latin typeface="+mn-ea"/>
              <a:ea typeface="+mn-ea"/>
            </a:endParaRPr>
          </a:p>
          <a:p>
            <a:pPr marL="457200" lvl="3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학교 시스템 개선 방안 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2000" dirty="0">
                <a:latin typeface="+mn-ea"/>
                <a:ea typeface="+mn-ea"/>
              </a:rPr>
              <a:t>가지 </a:t>
            </a:r>
            <a:endParaRPr lang="en-US" altLang="ko-KR" sz="2000" dirty="0">
              <a:latin typeface="+mn-ea"/>
              <a:ea typeface="+mn-ea"/>
            </a:endParaRPr>
          </a:p>
          <a:p>
            <a:pPr marL="457200" lvl="3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각 </a:t>
            </a:r>
            <a:r>
              <a:rPr lang="ko-KR" altLang="en-US" sz="2000" dirty="0" err="1">
                <a:latin typeface="+mn-ea"/>
                <a:ea typeface="+mn-ea"/>
              </a:rPr>
              <a:t>방안별</a:t>
            </a:r>
            <a:r>
              <a:rPr lang="ko-KR" altLang="en-US" sz="2000" dirty="0">
                <a:latin typeface="+mn-ea"/>
                <a:ea typeface="+mn-ea"/>
              </a:rPr>
              <a:t> 예상 효과와 실행 난이도 </a:t>
            </a:r>
            <a:endParaRPr lang="en-US" altLang="ko-KR" sz="2000" dirty="0">
              <a:latin typeface="+mn-ea"/>
              <a:ea typeface="+mn-ea"/>
            </a:endParaRPr>
          </a:p>
          <a:p>
            <a:pPr marL="457200" lvl="3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성공 사례가 있다면 함께 소개해줘 </a:t>
            </a:r>
            <a:endParaRPr lang="en-US" altLang="ko-KR" sz="2000" dirty="0">
              <a:latin typeface="+mn-ea"/>
              <a:ea typeface="+mn-ea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latin typeface="+mn-ea"/>
                <a:ea typeface="+mn-ea"/>
              </a:rPr>
              <a:t>중학생이 이해하기 쉬운 언어로 설명하고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각 제안에 대해 단계별 실행 방법도 포함해줘</a:t>
            </a:r>
            <a:r>
              <a:rPr lang="en-US" altLang="ko-KR" sz="2000" dirty="0">
                <a:latin typeface="+mn-ea"/>
                <a:ea typeface="+mn-ea"/>
              </a:rPr>
              <a:t>."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나쁜 프롬프트 예시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2512792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좋은 프롬프트 예시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2744687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4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프롬프트 배틀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좋은 프롬프트 </a:t>
            </a:r>
            <a:r>
              <a:rPr lang="en-US" altLang="ko-KR" sz="1800" dirty="0">
                <a:solidFill>
                  <a:schemeClr val="bg1"/>
                </a:solidFill>
              </a:rPr>
              <a:t>VS </a:t>
            </a:r>
            <a:r>
              <a:rPr lang="ko-KR" altLang="en-US" sz="1800" dirty="0">
                <a:solidFill>
                  <a:schemeClr val="bg1"/>
                </a:solidFill>
              </a:rPr>
              <a:t>나쁜 프롬프트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30747" y="1579303"/>
            <a:ext cx="74984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다양성과 포용성이 왜 중요해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?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그리고 이걸 학교에서 어떻게 해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?”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0747" y="2662468"/>
            <a:ext cx="1119791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000" dirty="0">
                <a:latin typeface="+mn-ea"/>
                <a:ea typeface="+mn-ea"/>
              </a:rPr>
              <a:t>“</a:t>
            </a:r>
            <a:r>
              <a:rPr lang="ko-KR" altLang="en-US" sz="2000" dirty="0">
                <a:latin typeface="+mn-ea"/>
                <a:ea typeface="+mn-ea"/>
              </a:rPr>
              <a:t>나는 중학교 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2000" dirty="0">
                <a:latin typeface="+mn-ea"/>
                <a:ea typeface="+mn-ea"/>
              </a:rPr>
              <a:t>학년 학생회 </a:t>
            </a:r>
            <a:r>
              <a:rPr lang="ko-KR" altLang="en-US" sz="2000" dirty="0" err="1">
                <a:latin typeface="+mn-ea"/>
                <a:ea typeface="+mn-ea"/>
              </a:rPr>
              <a:t>임원이야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우리 학교에서 다양성과 포용성을 높이기 위한 </a:t>
            </a:r>
            <a:r>
              <a:rPr lang="en-US" altLang="ko-KR" sz="2000" dirty="0">
                <a:latin typeface="+mn-ea"/>
                <a:ea typeface="+mn-ea"/>
              </a:rPr>
              <a:t>'</a:t>
            </a:r>
            <a:r>
              <a:rPr lang="ko-KR" altLang="en-US" sz="2000" dirty="0">
                <a:latin typeface="+mn-ea"/>
                <a:ea typeface="+mn-ea"/>
              </a:rPr>
              <a:t>모두가 존중 받는 학교 만들기</a:t>
            </a:r>
            <a:r>
              <a:rPr lang="en-US" altLang="ko-KR" sz="2000" dirty="0">
                <a:latin typeface="+mn-ea"/>
                <a:ea typeface="+mn-ea"/>
              </a:rPr>
              <a:t>' </a:t>
            </a:r>
            <a:r>
              <a:rPr lang="ko-KR" altLang="en-US" sz="2000" dirty="0">
                <a:latin typeface="+mn-ea"/>
                <a:ea typeface="+mn-ea"/>
              </a:rPr>
              <a:t>캠페인을 계획 중이야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다음 내용을 포함하여 구체적인 계획안을 만들어줘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</a:p>
          <a:p>
            <a:pPr marL="3429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다양한 배경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문화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성별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장애 등</a:t>
            </a:r>
            <a:r>
              <a:rPr lang="en-US" altLang="ko-KR" sz="2000" dirty="0">
                <a:latin typeface="+mn-ea"/>
                <a:ea typeface="+mn-ea"/>
              </a:rPr>
              <a:t>)</a:t>
            </a:r>
            <a:r>
              <a:rPr lang="ko-KR" altLang="en-US" sz="2000" dirty="0">
                <a:latin typeface="+mn-ea"/>
                <a:ea typeface="+mn-ea"/>
              </a:rPr>
              <a:t>의 학생들이 모두 참여할 수 있는 학교 행사 아이디어 </a:t>
            </a:r>
            <a:r>
              <a:rPr lang="en-US" altLang="ko-KR" sz="2000" dirty="0">
                <a:latin typeface="+mn-ea"/>
                <a:ea typeface="+mn-ea"/>
              </a:rPr>
              <a:t>3</a:t>
            </a:r>
            <a:r>
              <a:rPr lang="ko-KR" altLang="en-US" sz="2000" dirty="0">
                <a:latin typeface="+mn-ea"/>
                <a:ea typeface="+mn-ea"/>
              </a:rPr>
              <a:t>가지</a:t>
            </a:r>
            <a:endParaRPr lang="en-US" altLang="ko-KR" sz="2000" dirty="0">
              <a:latin typeface="+mn-ea"/>
              <a:ea typeface="+mn-ea"/>
            </a:endParaRPr>
          </a:p>
          <a:p>
            <a:pPr marL="3429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학생들의 인식 개선을 위한 교내 활동 및 캠페인 방법</a:t>
            </a:r>
            <a:endParaRPr lang="en-US" altLang="ko-KR" sz="2000" dirty="0">
              <a:latin typeface="+mn-ea"/>
              <a:ea typeface="+mn-ea"/>
            </a:endParaRPr>
          </a:p>
          <a:p>
            <a:pPr marL="3429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모든 학생이 의견을 자유롭게 낼 수 있는 소통 채널 구축 방안</a:t>
            </a:r>
            <a:endParaRPr lang="en-US" altLang="ko-KR" sz="2000" dirty="0">
              <a:latin typeface="+mn-ea"/>
              <a:ea typeface="+mn-ea"/>
            </a:endParaRPr>
          </a:p>
          <a:p>
            <a:pPr marL="3429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캠페인 성공을 측정할 수 있는 지표</a:t>
            </a:r>
            <a:endParaRPr lang="en-US" altLang="ko-KR" sz="2000" dirty="0">
              <a:latin typeface="+mn-ea"/>
              <a:ea typeface="+mn-ea"/>
            </a:endParaRP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latin typeface="+mn-ea"/>
                <a:ea typeface="+mn-ea"/>
              </a:rPr>
              <a:t>각 아이디어는 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2000" dirty="0">
                <a:latin typeface="+mn-ea"/>
                <a:ea typeface="+mn-ea"/>
              </a:rPr>
              <a:t>개월 이내에 적은 예산으로 실행 가능해야 하고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학생회가 주도할 수 있어야 해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pPr lvl="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000" dirty="0">
                <a:latin typeface="+mn-ea"/>
                <a:ea typeface="+mn-ea"/>
              </a:rPr>
              <a:t>실제 학교에서 성공한 사례가 있다면 함께 소개해줘</a:t>
            </a:r>
            <a:r>
              <a:rPr lang="en-US" altLang="ko-KR" sz="2000" dirty="0">
                <a:latin typeface="+mn-ea"/>
                <a:ea typeface="+mn-ea"/>
              </a:rPr>
              <a:t>.”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나쁜 프롬프트 예시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2195292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좋은 프롬프트 예시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2427187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96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모둠별 슈퍼 프롬프트 제작 미션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8889" y="1741333"/>
            <a:ext cx="112094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+mn-ea"/>
                <a:ea typeface="+mn-ea"/>
              </a:rPr>
              <a:t>[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+mn-ea"/>
                <a:ea typeface="+mn-ea"/>
              </a:rPr>
              <a:t>예시</a:t>
            </a:r>
            <a:r>
              <a:rPr lang="en-US" altLang="ko-KR" sz="2000" dirty="0">
                <a:solidFill>
                  <a:srgbClr val="00B050"/>
                </a:solidFill>
                <a:latin typeface="+mn-ea"/>
                <a:ea typeface="+mn-ea"/>
              </a:rPr>
              <a:t>]</a:t>
            </a:r>
            <a:b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+mn-ea"/>
                <a:ea typeface="+mn-ea"/>
              </a:rPr>
            </a:br>
            <a:r>
              <a:rPr lang="ko-KR" altLang="en-US" sz="2000" dirty="0">
                <a:latin typeface="+mn-ea"/>
                <a:ea typeface="+mn-ea"/>
              </a:rPr>
              <a:t>우리 학교 급식실에서 발생하는 </a:t>
            </a:r>
            <a:r>
              <a:rPr lang="ko-KR" altLang="en-US" sz="2000" dirty="0" err="1">
                <a:latin typeface="+mn-ea"/>
                <a:ea typeface="+mn-ea"/>
              </a:rPr>
              <a:t>잔반</a:t>
            </a:r>
            <a:r>
              <a:rPr lang="ko-KR" altLang="en-US" sz="2000" dirty="0">
                <a:latin typeface="+mn-ea"/>
                <a:ea typeface="+mn-ea"/>
              </a:rPr>
              <a:t> 문제를 해결하기 위한 </a:t>
            </a:r>
            <a:r>
              <a:rPr lang="en-US" altLang="ko-KR" sz="2000" dirty="0">
                <a:latin typeface="+mn-ea"/>
                <a:ea typeface="+mn-ea"/>
              </a:rPr>
              <a:t>ESG(</a:t>
            </a:r>
            <a:r>
              <a:rPr lang="ko-KR" altLang="en-US" sz="2000" dirty="0">
                <a:latin typeface="+mn-ea"/>
                <a:ea typeface="+mn-ea"/>
              </a:rPr>
              <a:t>환경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사회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지배구조</a:t>
            </a:r>
            <a:r>
              <a:rPr lang="en-US" altLang="ko-KR" sz="2000" dirty="0">
                <a:latin typeface="+mn-ea"/>
                <a:ea typeface="+mn-ea"/>
              </a:rPr>
              <a:t>) </a:t>
            </a:r>
            <a:r>
              <a:rPr lang="ko-KR" altLang="en-US" sz="2000" dirty="0">
                <a:latin typeface="+mn-ea"/>
                <a:ea typeface="+mn-ea"/>
              </a:rPr>
              <a:t>관점의 아이디어를 도출할 수 있도록 다음 기준을 반영한 해결 방안을 알려줘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환경 측면에서는 음식물 쓰레기를 줄이기 위한 방안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사회 측면에서는 학생들의 급식 만족도 향상 방안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지배구조 측면에서는 학교와 학생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영양사 간 협업 체계 개선 방안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또한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다음 형식으로 응답해줘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① </a:t>
            </a:r>
            <a:r>
              <a:rPr lang="ko-KR" altLang="en-US" sz="2000" dirty="0">
                <a:latin typeface="+mn-ea"/>
                <a:ea typeface="+mn-ea"/>
              </a:rPr>
              <a:t>문제 진단 요약 → ② 원인 분석 → ③ 해결 아이디어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단계별</a:t>
            </a:r>
            <a:r>
              <a:rPr lang="en-US" altLang="ko-KR" sz="2000" dirty="0">
                <a:latin typeface="+mn-ea"/>
                <a:ea typeface="+mn-ea"/>
              </a:rPr>
              <a:t>) → ④ </a:t>
            </a:r>
            <a:r>
              <a:rPr lang="ko-KR" altLang="en-US" sz="2000" dirty="0">
                <a:latin typeface="+mn-ea"/>
                <a:ea typeface="+mn-ea"/>
              </a:rPr>
              <a:t>실행 시 고려사항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이 결과를 초등학생 눈높이에 맞게 시각 자료와 함께 설명해줘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이제 여러분의 </a:t>
            </a:r>
            <a:r>
              <a:rPr lang="en-US" altLang="ko-KR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ESG </a:t>
            </a: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문제를 위한 슈퍼 프롬프트를 만들어 봅시다</a:t>
            </a:r>
            <a:r>
              <a:rPr lang="en-US" altLang="ko-KR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en-US" altLang="ko-KR" sz="24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6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모둠별 슈퍼 프롬프트 제작 미션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729439"/>
            <a:ext cx="8574149" cy="3989679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실제 응답 결과</a:t>
            </a:r>
            <a:endParaRPr lang="en-US" altLang="ko-KR" sz="24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3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ESG </a:t>
            </a:r>
            <a:r>
              <a:rPr lang="ko-KR" altLang="en-US" dirty="0"/>
              <a:t>캠페인 사례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3900" y="1708031"/>
            <a:ext cx="106838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BTS</a:t>
            </a:r>
            <a:r>
              <a:rPr lang="ko-KR" altLang="en-US" sz="2000" dirty="0">
                <a:latin typeface="+mn-ea"/>
                <a:ea typeface="+mn-ea"/>
              </a:rPr>
              <a:t>는 현대자동차와 함께 </a:t>
            </a:r>
            <a:r>
              <a:rPr lang="ko-KR" altLang="en-US" sz="2000" b="1" dirty="0">
                <a:latin typeface="+mn-ea"/>
                <a:ea typeface="+mn-ea"/>
              </a:rPr>
              <a:t>‘글로벌 수소 캠페인’ </a:t>
            </a:r>
            <a:r>
              <a:rPr lang="ko-KR" altLang="en-US" sz="2000" dirty="0">
                <a:latin typeface="+mn-ea"/>
                <a:ea typeface="+mn-ea"/>
              </a:rPr>
              <a:t>등 다양한 지속가능성 캠페인에 참여해 왔습니다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대표적으로 </a:t>
            </a:r>
            <a:r>
              <a:rPr lang="en-US" altLang="ko-KR" sz="2000" dirty="0">
                <a:latin typeface="+mn-ea"/>
                <a:ea typeface="+mn-ea"/>
              </a:rPr>
              <a:t>2020</a:t>
            </a:r>
            <a:r>
              <a:rPr lang="ko-KR" altLang="en-US" sz="2000" dirty="0">
                <a:latin typeface="+mn-ea"/>
                <a:ea typeface="+mn-ea"/>
              </a:rPr>
              <a:t>년부터 ‘</a:t>
            </a:r>
            <a:r>
              <a:rPr lang="en-US" altLang="ko-KR" sz="2000" dirty="0">
                <a:latin typeface="+mn-ea"/>
                <a:ea typeface="+mn-ea"/>
              </a:rPr>
              <a:t>Because of You’ </a:t>
            </a:r>
            <a:r>
              <a:rPr lang="ko-KR" altLang="en-US" sz="2000" dirty="0">
                <a:latin typeface="+mn-ea"/>
                <a:ea typeface="+mn-ea"/>
              </a:rPr>
              <a:t>슬로건 아래 </a:t>
            </a:r>
            <a:r>
              <a:rPr lang="ko-KR" altLang="en-US" sz="2000" b="1" dirty="0">
                <a:latin typeface="+mn-ea"/>
                <a:ea typeface="+mn-ea"/>
              </a:rPr>
              <a:t>미래 청정에너지인 수소의 친환경성과 지속가능성</a:t>
            </a:r>
            <a:r>
              <a:rPr lang="ko-KR" altLang="en-US" sz="2000" dirty="0">
                <a:latin typeface="+mn-ea"/>
                <a:ea typeface="+mn-ea"/>
              </a:rPr>
              <a:t>을 알리는 영상 캠페인을 진행해 왔습니다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이 캠페인은 지구의 날에 맞춰 공개되었으며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자연의 소중함과 다음 세대를 위한 지속가능성의 중요성을 강조합니다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또한 삼성전자와 함께 ‘</a:t>
            </a:r>
            <a:r>
              <a:rPr lang="en-US" altLang="ko-KR" sz="2000" dirty="0">
                <a:latin typeface="+mn-ea"/>
                <a:ea typeface="+mn-ea"/>
              </a:rPr>
              <a:t>Galaxy for the Planet’ </a:t>
            </a:r>
            <a:r>
              <a:rPr lang="ko-KR" altLang="en-US" sz="2000" dirty="0">
                <a:latin typeface="+mn-ea"/>
                <a:ea typeface="+mn-ea"/>
              </a:rPr>
              <a:t>캠페인에도 참여해 재활용의 중요성을 알렸습니다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1" y="3971376"/>
            <a:ext cx="5460503" cy="2355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54" y="3971376"/>
            <a:ext cx="5588479" cy="2359580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BTS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 지속가능성 캠페인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0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모둠별 슈퍼 프롬프트 제작 미션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7" y="1805357"/>
            <a:ext cx="7594053" cy="4528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99" y="1655089"/>
            <a:ext cx="5534797" cy="2057687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실제 응답 결과</a:t>
            </a:r>
            <a:endParaRPr lang="en-US" altLang="ko-KR" sz="24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871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모둠별 슈퍼 프롬프트 제작 미션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7" y="1961334"/>
            <a:ext cx="3713948" cy="36817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9" y="1961334"/>
            <a:ext cx="3328217" cy="4182206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9366"/>
            <a:ext cx="5038418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실제 응답 결과</a:t>
            </a:r>
            <a:endParaRPr lang="en-US" altLang="ko-KR" sz="2400" dirty="0">
              <a:solidFill>
                <a:schemeClr val="tx1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6296332" y="1129366"/>
            <a:ext cx="5038418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2400" dirty="0" err="1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ChatGPT</a:t>
            </a:r>
            <a:r>
              <a:rPr lang="ko-KR" altLang="en-US" sz="2400" dirty="0">
                <a:solidFill>
                  <a:srgbClr val="00B05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 그려준 웹툰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61600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31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35331" y="1548553"/>
            <a:ext cx="10637520" cy="1950720"/>
          </a:xfrm>
          <a:prstGeom prst="roundRect">
            <a:avLst>
              <a:gd name="adj" fmla="val 6120"/>
            </a:avLst>
          </a:prstGeom>
          <a:solidFill>
            <a:srgbClr val="F3FAF0"/>
          </a:solidFill>
          <a:ln>
            <a:solidFill>
              <a:srgbClr val="44B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A93CE2-32DC-B1CD-4AAF-FC358C3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학습내용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10218" y="1843106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800" dirty="0">
                <a:latin typeface="+mn-ea"/>
                <a:ea typeface="+mn-ea"/>
              </a:rPr>
              <a:t>"</a:t>
            </a:r>
            <a:r>
              <a:rPr lang="ko-KR" altLang="en-US" sz="2800" dirty="0">
                <a:latin typeface="+mn-ea"/>
                <a:ea typeface="+mn-ea"/>
              </a:rPr>
              <a:t>이제 여러분의 </a:t>
            </a:r>
            <a:r>
              <a:rPr lang="en-US" altLang="ko-KR" sz="2800" dirty="0">
                <a:latin typeface="+mn-ea"/>
                <a:ea typeface="+mn-ea"/>
              </a:rPr>
              <a:t>ESG </a:t>
            </a:r>
            <a:r>
              <a:rPr lang="ko-KR" altLang="en-US" sz="2800" dirty="0">
                <a:latin typeface="+mn-ea"/>
                <a:ea typeface="+mn-ea"/>
              </a:rPr>
              <a:t>문제를 위한 </a:t>
            </a:r>
            <a:endParaRPr lang="en-US" altLang="ko-KR" sz="2800" dirty="0">
              <a:latin typeface="+mn-ea"/>
              <a:ea typeface="+mn-ea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latin typeface="+mn-ea"/>
                <a:ea typeface="+mn-ea"/>
              </a:rPr>
              <a:t>슈퍼 프롬프트를 만들어 봅시다</a:t>
            </a:r>
            <a:r>
              <a:rPr lang="en-US" altLang="ko-KR" sz="2800" dirty="0">
                <a:latin typeface="+mn-ea"/>
                <a:ea typeface="+mn-ea"/>
              </a:rPr>
              <a:t>!"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6350" y="3749949"/>
            <a:ext cx="688857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배운 기법을 활용하여 프롬프트 제작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코들 플랫폼에서 실행 및 결과 확인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결과에 따라 프롬프트 반복 개선하기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2132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34C7-70D2-4816-DF1B-51F9337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501940-25EE-DFD4-682A-4A299777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슈퍼 프롬프트 </a:t>
            </a:r>
            <a:r>
              <a:rPr lang="ko-KR" altLang="en-US" dirty="0" err="1"/>
              <a:t>쇼케이스</a:t>
            </a:r>
            <a:endParaRPr lang="ko-KR" alt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372965" y="2107034"/>
            <a:ext cx="9609667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3600" dirty="0">
                <a:solidFill>
                  <a:srgbClr val="44BA66"/>
                </a:solidFill>
                <a:latin typeface="+mj-ea"/>
                <a:ea typeface="+mj-ea"/>
              </a:rPr>
              <a:t>"</a:t>
            </a:r>
            <a:r>
              <a:rPr lang="ko-KR" altLang="en-US" sz="3600" dirty="0">
                <a:solidFill>
                  <a:srgbClr val="44BA66"/>
                </a:solidFill>
                <a:latin typeface="+mj-ea"/>
                <a:ea typeface="+mj-ea"/>
              </a:rPr>
              <a:t>여러분의 슈퍼 프롬프트를 소개해주세요</a:t>
            </a:r>
            <a:r>
              <a:rPr lang="en-US" altLang="ko-KR" sz="3600" dirty="0">
                <a:solidFill>
                  <a:srgbClr val="44BA66"/>
                </a:solidFill>
                <a:latin typeface="+mj-ea"/>
                <a:ea typeface="+mj-ea"/>
              </a:rPr>
              <a:t>!"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37498" y="3358640"/>
            <a:ext cx="9609667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 err="1">
                <a:latin typeface="+mn-ea"/>
                <a:ea typeface="+mn-ea"/>
              </a:rPr>
              <a:t>모둠별로</a:t>
            </a:r>
            <a:r>
              <a:rPr lang="ko-KR" altLang="en-US" sz="2800" dirty="0">
                <a:latin typeface="+mn-ea"/>
                <a:ea typeface="+mn-ea"/>
              </a:rPr>
              <a:t> 만든 프롬프트와 </a:t>
            </a:r>
            <a:r>
              <a:rPr lang="en-US" altLang="ko-KR" sz="2800" dirty="0">
                <a:latin typeface="+mn-ea"/>
                <a:ea typeface="+mn-ea"/>
              </a:rPr>
              <a:t>AI </a:t>
            </a:r>
            <a:r>
              <a:rPr lang="ko-KR" altLang="en-US" sz="2800" dirty="0">
                <a:latin typeface="+mn-ea"/>
                <a:ea typeface="+mn-ea"/>
              </a:rPr>
              <a:t>응답 공유</a:t>
            </a: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800" dirty="0">
                <a:latin typeface="+mn-ea"/>
                <a:ea typeface="+mn-ea"/>
              </a:rPr>
              <a:t>다른 히어로들의 피드백 수집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3574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5"/>
          <p:cNvGraphicFramePr/>
          <p:nvPr/>
        </p:nvGraphicFramePr>
        <p:xfrm>
          <a:off x="391889" y="1179470"/>
          <a:ext cx="11408225" cy="5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차시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수업 일시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5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오늘 배운 주제와 새롭게 알게 된 사실을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더 알아보고 싶은 것이 있다면?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7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활동을 통해 느낀 점, 인상 깊었던 내용과 소감을 적어봅시다.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7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64775" marR="64775" marT="17900" marB="179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FB86CE-04F9-2951-AB0C-F8945F27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0" i="0" u="none" strike="noStrike" cap="none"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sym typeface="Arial"/>
              </a:rPr>
              <a:t>배운 내용 되돌아보기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26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차시 예고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400295" y="3572550"/>
            <a:ext cx="110296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다음 시간에는 프롬프트 기술에 </a:t>
            </a:r>
            <a:r>
              <a:rPr lang="ko-KR" altLang="en-US" sz="2400" dirty="0" err="1">
                <a:latin typeface="+mn-ea"/>
                <a:ea typeface="+mn-ea"/>
              </a:rPr>
              <a:t>파이썬</a:t>
            </a:r>
            <a:r>
              <a:rPr lang="ko-KR" altLang="en-US" sz="2400" dirty="0">
                <a:latin typeface="+mn-ea"/>
                <a:ea typeface="+mn-ea"/>
              </a:rPr>
              <a:t> 코딩을 더해 </a:t>
            </a:r>
            <a:endParaRPr lang="en-US" altLang="ko-KR" sz="2400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데이터를 분석하는 히어로 능력을 배우게 됩니다</a:t>
            </a:r>
            <a:r>
              <a:rPr lang="en-US" altLang="ko-KR" sz="2400" dirty="0">
                <a:latin typeface="+mn-ea"/>
                <a:ea typeface="+mn-ea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+mn-ea"/>
                <a:ea typeface="+mn-ea"/>
              </a:rPr>
              <a:t>AI</a:t>
            </a:r>
            <a:r>
              <a:rPr lang="ko-KR" altLang="en-US" sz="2400" dirty="0">
                <a:latin typeface="+mn-ea"/>
                <a:ea typeface="+mn-ea"/>
              </a:rPr>
              <a:t>와 함께 숫자로 말하는 </a:t>
            </a:r>
            <a:r>
              <a:rPr lang="en-US" altLang="ko-KR" sz="2400" dirty="0">
                <a:latin typeface="+mn-ea"/>
                <a:ea typeface="+mn-ea"/>
              </a:rPr>
              <a:t>ESG </a:t>
            </a:r>
            <a:r>
              <a:rPr lang="ko-KR" altLang="en-US" sz="2400" dirty="0">
                <a:latin typeface="+mn-ea"/>
                <a:ea typeface="+mn-ea"/>
              </a:rPr>
              <a:t>문제의 진실을 파헤쳐볼 거예요</a:t>
            </a:r>
            <a:r>
              <a:rPr lang="en-US" altLang="ko-KR" sz="2400" dirty="0">
                <a:latin typeface="+mn-ea"/>
                <a:ea typeface="+mn-ea"/>
              </a:rPr>
              <a:t>!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2574C-F435-0621-76F4-3CBA0CEC73E2}"/>
              </a:ext>
            </a:extLst>
          </p:cNvPr>
          <p:cNvSpPr txBox="1"/>
          <p:nvPr/>
        </p:nvSpPr>
        <p:spPr>
          <a:xfrm>
            <a:off x="2103683" y="2549574"/>
            <a:ext cx="762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BA66"/>
                </a:solidFill>
                <a:latin typeface="+mj-lt"/>
                <a:ea typeface="+mn-ea"/>
              </a:rPr>
              <a:t>다음 시간에</a:t>
            </a:r>
            <a:r>
              <a:rPr lang="en-US" altLang="ko-KR" sz="5400" dirty="0">
                <a:solidFill>
                  <a:srgbClr val="44BA66"/>
                </a:solidFill>
                <a:latin typeface="+mj-lt"/>
                <a:ea typeface="+mn-ea"/>
              </a:rPr>
              <a:t>...</a:t>
            </a:r>
            <a:endParaRPr lang="ko-KR" altLang="en-US" sz="5400" dirty="0">
              <a:solidFill>
                <a:srgbClr val="44BA66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6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ESG </a:t>
            </a:r>
            <a:r>
              <a:rPr lang="ko-KR" altLang="en-US" dirty="0"/>
              <a:t>캠페인 사례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73550" y="5849616"/>
            <a:ext cx="2444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https://youtu.be/-rnVlKlRu7Y</a:t>
            </a:r>
          </a:p>
        </p:txBody>
      </p:sp>
      <p:pic>
        <p:nvPicPr>
          <p:cNvPr id="4" name="taZ2TCcSGG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47925" y="1727181"/>
            <a:ext cx="7296150" cy="4104085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그레타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툰베리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스웨덴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6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400C42-4959-0299-0C5B-AA257DE0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ESG </a:t>
            </a:r>
            <a:r>
              <a:rPr lang="ko-KR" altLang="en-US" dirty="0"/>
              <a:t>캠페인 사례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3900" y="1708031"/>
            <a:ext cx="69786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2018</a:t>
            </a:r>
            <a:r>
              <a:rPr lang="ko-KR" altLang="en-US" sz="2000" dirty="0">
                <a:latin typeface="+mn-ea"/>
                <a:ea typeface="+mn-ea"/>
              </a:rPr>
              <a:t>년 </a:t>
            </a:r>
            <a:r>
              <a:rPr lang="en-US" altLang="ko-KR" sz="2000" dirty="0">
                <a:latin typeface="+mn-ea"/>
                <a:ea typeface="+mn-ea"/>
              </a:rPr>
              <a:t>8</a:t>
            </a:r>
            <a:r>
              <a:rPr lang="ko-KR" altLang="en-US" sz="2000" dirty="0">
                <a:latin typeface="+mn-ea"/>
                <a:ea typeface="+mn-ea"/>
              </a:rPr>
              <a:t>월 스웨덴 의회 앞에서 기후변화 대책을 촉구하며 ‘미래를 위한 금요일</a:t>
            </a:r>
            <a:r>
              <a:rPr lang="en-US" altLang="ko-KR" sz="2000" dirty="0">
                <a:latin typeface="+mn-ea"/>
                <a:ea typeface="+mn-ea"/>
              </a:rPr>
              <a:t>(Fridays for Future)’ </a:t>
            </a:r>
            <a:r>
              <a:rPr lang="ko-KR" altLang="en-US" sz="2000" dirty="0">
                <a:latin typeface="+mn-ea"/>
                <a:ea typeface="+mn-ea"/>
              </a:rPr>
              <a:t>운동을 시작한 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청소년 </a:t>
            </a:r>
            <a:r>
              <a:rPr lang="ko-KR" altLang="en-US" sz="2000" dirty="0" err="1">
                <a:solidFill>
                  <a:srgbClr val="44BA66"/>
                </a:solidFill>
                <a:latin typeface="+mn-ea"/>
                <a:ea typeface="+mn-ea"/>
              </a:rPr>
              <a:t>환경운동가</a:t>
            </a:r>
            <a:r>
              <a:rPr lang="ko-KR" altLang="en-US" sz="2000" dirty="0" err="1">
                <a:latin typeface="+mn-ea"/>
                <a:ea typeface="+mn-ea"/>
              </a:rPr>
              <a:t>입니다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당시 </a:t>
            </a:r>
            <a:r>
              <a:rPr lang="en-US" altLang="ko-KR" sz="2000" dirty="0">
                <a:solidFill>
                  <a:srgbClr val="44BA66"/>
                </a:solidFill>
                <a:latin typeface="+mn-ea"/>
                <a:ea typeface="+mn-ea"/>
              </a:rPr>
              <a:t>15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세였던 </a:t>
            </a:r>
            <a:r>
              <a:rPr lang="ko-KR" altLang="en-US" sz="2000" dirty="0">
                <a:latin typeface="+mn-ea"/>
                <a:ea typeface="+mn-ea"/>
              </a:rPr>
              <a:t>그녀는 기후변화에 대한 정치권의 무책임함에 맞서 행동을 촉구했고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이 운동은 전 세계 </a:t>
            </a:r>
            <a:r>
              <a:rPr lang="en-US" altLang="ko-KR" sz="2000" dirty="0">
                <a:latin typeface="+mn-ea"/>
                <a:ea typeface="+mn-ea"/>
              </a:rPr>
              <a:t>133</a:t>
            </a:r>
            <a:r>
              <a:rPr lang="ko-KR" altLang="en-US" sz="2000" dirty="0">
                <a:latin typeface="+mn-ea"/>
                <a:ea typeface="+mn-ea"/>
              </a:rPr>
              <a:t>개국 </a:t>
            </a:r>
            <a:r>
              <a:rPr lang="en-US" altLang="ko-KR" sz="2000" dirty="0">
                <a:latin typeface="+mn-ea"/>
                <a:ea typeface="+mn-ea"/>
              </a:rPr>
              <a:t>160</a:t>
            </a:r>
            <a:r>
              <a:rPr lang="ko-KR" altLang="en-US" sz="2000" dirty="0">
                <a:latin typeface="+mn-ea"/>
                <a:ea typeface="+mn-ea"/>
              </a:rPr>
              <a:t>만 명 이상의 청소년들이 참여하는 </a:t>
            </a:r>
            <a:r>
              <a:rPr lang="ko-KR" altLang="en-US" sz="2000" dirty="0">
                <a:solidFill>
                  <a:srgbClr val="44BA66"/>
                </a:solidFill>
                <a:latin typeface="+mn-ea"/>
                <a:ea typeface="+mn-ea"/>
              </a:rPr>
              <a:t>거대한 글로벌 캠페인으로 성장</a:t>
            </a:r>
            <a:r>
              <a:rPr lang="ko-KR" altLang="en-US" sz="2000" dirty="0">
                <a:latin typeface="+mn-ea"/>
                <a:ea typeface="+mn-ea"/>
              </a:rPr>
              <a:t>했습니다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629" y="1708031"/>
            <a:ext cx="3346222" cy="44616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23900" y="4307921"/>
            <a:ext cx="6692900" cy="1861739"/>
            <a:chOff x="723900" y="4228280"/>
            <a:chExt cx="5743856" cy="172285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0547" y="4228280"/>
              <a:ext cx="2637209" cy="172197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900" y="4228280"/>
              <a:ext cx="2930217" cy="1722859"/>
            </a:xfrm>
            <a:prstGeom prst="rect">
              <a:avLst/>
            </a:prstGeom>
          </p:spPr>
        </p:pic>
      </p:grpSp>
      <p:sp>
        <p:nvSpPr>
          <p:cNvPr id="11" name="제목 4">
            <a:extLst>
              <a:ext uri="{FF2B5EF4-FFF2-40B4-BE49-F238E27FC236}">
                <a16:creationId xmlns:a16="http://schemas.microsoft.com/office/drawing/2014/main" id="{1A219B72-A1E4-5FF5-0630-DBC0872EE347}"/>
              </a:ext>
            </a:extLst>
          </p:cNvPr>
          <p:cNvSpPr txBox="1">
            <a:spLocks/>
          </p:cNvSpPr>
          <p:nvPr/>
        </p:nvSpPr>
        <p:spPr>
          <a:xfrm>
            <a:off x="467032" y="1127108"/>
            <a:ext cx="10515600" cy="6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lang="ko-KR" altLang="en-US" sz="3000" b="0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그레타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툰베리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스웨덴</a:t>
            </a:r>
            <a:r>
              <a:rPr lang="en-US" altLang="ko-KR" sz="2400" dirty="0">
                <a:solidFill>
                  <a:srgbClr val="44BA6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A3969B-43D2-23D5-1878-8EBB53AA2D38}"/>
              </a:ext>
            </a:extLst>
          </p:cNvPr>
          <p:cNvSpPr/>
          <p:nvPr/>
        </p:nvSpPr>
        <p:spPr>
          <a:xfrm>
            <a:off x="330747" y="1361261"/>
            <a:ext cx="136285" cy="136285"/>
          </a:xfrm>
          <a:prstGeom prst="ellipse">
            <a:avLst/>
          </a:prstGeom>
          <a:solidFill>
            <a:srgbClr val="44B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13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SB 어그로 Bold"/>
        <a:ea typeface="SB 어그로 Bold"/>
        <a:cs typeface=""/>
      </a:majorFont>
      <a:minorFont>
        <a:latin typeface="SB 어그로 Light"/>
        <a:ea typeface="SB 어그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5d2d4e3-3807-4a63-b1fd-d13b7a4ed0ed" xsi:nil="true"/>
    <TaxCatchAll xmlns="68be5aea-11e0-4654-aa65-0c9e3cea7a48" xsi:nil="true"/>
    <lcf76f155ced4ddcb4097134ff3c332f xmlns="c5d2d4e3-3807-4a63-b1fd-d13b7a4ed0e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5BB2F68090E6E4BA96695830B7887E7" ma:contentTypeVersion="15" ma:contentTypeDescription="새 문서를 만듭니다." ma:contentTypeScope="" ma:versionID="405ca7ced9d5f27566bd8d4a9e0279da">
  <xsd:schema xmlns:xsd="http://www.w3.org/2001/XMLSchema" xmlns:xs="http://www.w3.org/2001/XMLSchema" xmlns:p="http://schemas.microsoft.com/office/2006/metadata/properties" xmlns:ns2="c5d2d4e3-3807-4a63-b1fd-d13b7a4ed0ed" xmlns:ns3="68be5aea-11e0-4654-aa65-0c9e3cea7a48" targetNamespace="http://schemas.microsoft.com/office/2006/metadata/properties" ma:root="true" ma:fieldsID="5071958b574af4ac133cfd96544a9917" ns2:_="" ns3:_="">
    <xsd:import namespace="c5d2d4e3-3807-4a63-b1fd-d13b7a4ed0ed"/>
    <xsd:import namespace="68be5aea-11e0-4654-aa65-0c9e3cea7a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2d4e3-3807-4a63-b1fd-d13b7a4ed0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660f5272-308d-4843-a751-1f431fb78a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e5aea-11e0-4654-aa65-0c9e3cea7a48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2053199-877c-4954-b7cc-a57933340257}" ma:internalName="TaxCatchAll" ma:showField="CatchAllData" ma:web="68be5aea-11e0-4654-aa65-0c9e3cea7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FD1F77-A4FB-415D-9B53-0FEFDF57BAE9}">
  <ds:schemaRefs>
    <ds:schemaRef ds:uri="68be5aea-11e0-4654-aa65-0c9e3cea7a4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c5d2d4e3-3807-4a63-b1fd-d13b7a4ed0ed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4E1F366-9EAA-4F2E-AA4F-28237C8F1D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d2d4e3-3807-4a63-b1fd-d13b7a4ed0ed"/>
    <ds:schemaRef ds:uri="68be5aea-11e0-4654-aa65-0c9e3cea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3EC4DB-0994-445E-8532-9B23B0D1B0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6579</TotalTime>
  <Words>4733</Words>
  <Application>Microsoft Macintosh PowerPoint</Application>
  <PresentationFormat>와이드스크린</PresentationFormat>
  <Paragraphs>560</Paragraphs>
  <Slides>75</Slides>
  <Notes>33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Malgun Gothic</vt:lpstr>
      <vt:lpstr>에스코어 드림 8 Heavy</vt:lpstr>
      <vt:lpstr>KoPub바탕체_Pro Bold</vt:lpstr>
      <vt:lpstr>SB 어그로 Bold</vt:lpstr>
      <vt:lpstr>SB 어그로 Light</vt:lpstr>
      <vt:lpstr>SB 어그로 Medium</vt:lpstr>
      <vt:lpstr>Arial</vt:lpstr>
      <vt:lpstr>DM Sans</vt:lpstr>
      <vt:lpstr>Wingdings</vt:lpstr>
      <vt:lpstr>Office 테마</vt:lpstr>
      <vt:lpstr>PowerPoint 프레젠테이션</vt:lpstr>
      <vt:lpstr>PowerPoint 프레젠테이션</vt:lpstr>
      <vt:lpstr>공감하기</vt:lpstr>
      <vt:lpstr>학습목표</vt:lpstr>
      <vt:lpstr>히어로 소집</vt:lpstr>
      <vt:lpstr> ESG 캠페인 사례</vt:lpstr>
      <vt:lpstr> ESG 캠페인 사례</vt:lpstr>
      <vt:lpstr> ESG 캠페인 사례</vt:lpstr>
      <vt:lpstr> ESG 캠페인 사례</vt:lpstr>
      <vt:lpstr>ESG 프레임워크 개요</vt:lpstr>
      <vt:lpstr>ESG 란?</vt:lpstr>
      <vt:lpstr>ESG 란?</vt:lpstr>
      <vt:lpstr>ESG 란?</vt:lpstr>
      <vt:lpstr>ESG 란?</vt:lpstr>
      <vt:lpstr>ESG 히어로가 필요한 이유</vt:lpstr>
      <vt:lpstr>ESG 히어로가 필요한 이유</vt:lpstr>
      <vt:lpstr> ESG 경영 사례</vt:lpstr>
      <vt:lpstr> ESG 경영 사례</vt:lpstr>
      <vt:lpstr> ESG 경영 사례</vt:lpstr>
      <vt:lpstr>히어로 능력 훈련</vt:lpstr>
      <vt:lpstr>히어로 능력 훈련_ESG 자가진단</vt:lpstr>
      <vt:lpstr> AI 활용 문제 해결 히어로 사례</vt:lpstr>
      <vt:lpstr> AI 활용 문제 해결 히어로 사례</vt:lpstr>
      <vt:lpstr>히어로 능력 훈련_AI 파워</vt:lpstr>
      <vt:lpstr>히어로 능력 훈련_AI 파워</vt:lpstr>
      <vt:lpstr>히어로 능력 훈련_AI 파워</vt:lpstr>
      <vt:lpstr>히어로 능력 훈련_AI 파워</vt:lpstr>
      <vt:lpstr>히어로 능력 훈련_AI 파워</vt:lpstr>
      <vt:lpstr>히어로 능력 훈련_AI 파워</vt:lpstr>
      <vt:lpstr>히어로 능력 훈련_AI 파워</vt:lpstr>
      <vt:lpstr>히어로 능력 훈련_AI 파워</vt:lpstr>
      <vt:lpstr>배운 내용 되돌아보기</vt:lpstr>
      <vt:lpstr>다음 차시 예고</vt:lpstr>
      <vt:lpstr>PowerPoint 프레젠테이션</vt:lpstr>
      <vt:lpstr>공감하기</vt:lpstr>
      <vt:lpstr>학습목표</vt:lpstr>
      <vt:lpstr>이전 시간 학습내용 검토</vt:lpstr>
      <vt:lpstr>학습내용</vt:lpstr>
      <vt:lpstr>위기 상황 분석 기법 훈련(기초 프롬프트)</vt:lpstr>
      <vt:lpstr>위기 상황 분석 기법 훈련(응답 분석 및 후속 질문 방법)</vt:lpstr>
      <vt:lpstr>위기 상황 분석 기법 훈련(실습 예시)</vt:lpstr>
      <vt:lpstr>주의 사항 및 한계 인식하기</vt:lpstr>
      <vt:lpstr>실습 활동지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위기 상황 분석 기법 훈련(중급프롬프트)</vt:lpstr>
      <vt:lpstr>AI 응답 분석하기</vt:lpstr>
      <vt:lpstr>종합 공유 및 토론(모둠 활동)</vt:lpstr>
      <vt:lpstr>배운 내용 되돌아보기</vt:lpstr>
      <vt:lpstr>다음차시 예고</vt:lpstr>
      <vt:lpstr>PowerPoint 프레젠테이션</vt:lpstr>
      <vt:lpstr>공감하기</vt:lpstr>
      <vt:lpstr>학습목표</vt:lpstr>
      <vt:lpstr>이전 시간 학습내용 검토</vt:lpstr>
      <vt:lpstr>학습내용</vt:lpstr>
      <vt:lpstr>프롬프트 작성시 윤리적 가이드라인</vt:lpstr>
      <vt:lpstr>프롬프트 배틀(좋은 프롬프트 VS 나쁜 프롬프트)</vt:lpstr>
      <vt:lpstr>프롬프트 배틀(좋은 프롬프트 VS 나쁜 프롬프트)</vt:lpstr>
      <vt:lpstr>프롬프트 배틀(좋은 프롬프트 VS 나쁜 프롬프트)</vt:lpstr>
      <vt:lpstr>프롬프트 배틀(좋은 프롬프트 VS 나쁜 프롬프트)</vt:lpstr>
      <vt:lpstr>프롬프트 배틀(좋은 프롬프트 VS 나쁜 프롬프트)</vt:lpstr>
      <vt:lpstr>모둠별 슈퍼 프롬프트 제작 미션</vt:lpstr>
      <vt:lpstr>모둠별 슈퍼 프롬프트 제작 미션</vt:lpstr>
      <vt:lpstr>모둠별 슈퍼 프롬프트 제작 미션</vt:lpstr>
      <vt:lpstr>모둠별 슈퍼 프롬프트 제작 미션</vt:lpstr>
      <vt:lpstr>학습내용</vt:lpstr>
      <vt:lpstr>슈퍼 프롬프트 쇼케이스</vt:lpstr>
      <vt:lpstr>배운 내용 되돌아보기</vt:lpstr>
      <vt:lpstr>다음 차시 예고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DELL;윤수경</dc:creator>
  <cp:lastModifiedBy>콘텐츠 팀모노리스</cp:lastModifiedBy>
  <cp:revision>538</cp:revision>
  <dcterms:modified xsi:type="dcterms:W3CDTF">2025-08-22T07:31:50Z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6248900.00000000</vt:lpwstr>
  </property>
  <property fmtid="{D5CDD505-2E9C-101B-9397-08002B2CF9AE}" pid="3" name="xd_ProgID">
    <vt:lpwstr/>
  </property>
  <property fmtid="{D5CDD505-2E9C-101B-9397-08002B2CF9AE}" pid="4" name="ContentTypeId">
    <vt:lpwstr>0x01010005BB2F68090E6E4BA96695830B7887E7</vt:lpwstr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</Properties>
</file>